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Garet Book" panose="020B0604020202020204" charset="0"/>
      <p:regular r:id="rId32"/>
    </p:embeddedFont>
    <p:embeddedFont>
      <p:font typeface="Tomorrow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.svg"/><Relationship Id="rId7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.svg"/><Relationship Id="rId7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.sv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15.svg"/><Relationship Id="rId10" Type="http://schemas.openxmlformats.org/officeDocument/2006/relationships/image" Target="../media/image42.png"/><Relationship Id="rId4" Type="http://schemas.openxmlformats.org/officeDocument/2006/relationships/image" Target="../media/image14.png"/><Relationship Id="rId9" Type="http://schemas.openxmlformats.org/officeDocument/2006/relationships/image" Target="../media/image4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.svg"/><Relationship Id="rId7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6808141" y="2646717"/>
            <a:ext cx="2022321" cy="8460018"/>
            <a:chOff x="0" y="0"/>
            <a:chExt cx="532628" cy="22281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2628" cy="2228153"/>
            </a:xfrm>
            <a:custGeom>
              <a:avLst/>
              <a:gdLst/>
              <a:ahLst/>
              <a:cxnLst/>
              <a:rect l="l" t="t" r="r" b="b"/>
              <a:pathLst>
                <a:path w="532628" h="2228153">
                  <a:moveTo>
                    <a:pt x="0" y="0"/>
                  </a:moveTo>
                  <a:lnTo>
                    <a:pt x="532628" y="0"/>
                  </a:lnTo>
                  <a:lnTo>
                    <a:pt x="532628" y="2228153"/>
                  </a:lnTo>
                  <a:lnTo>
                    <a:pt x="0" y="2228153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6387" y="-607424"/>
            <a:ext cx="3709695" cy="1015735"/>
            <a:chOff x="0" y="0"/>
            <a:chExt cx="977039" cy="2675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77039" cy="267519"/>
            </a:xfrm>
            <a:custGeom>
              <a:avLst/>
              <a:gdLst/>
              <a:ahLst/>
              <a:cxnLst/>
              <a:rect l="l" t="t" r="r" b="b"/>
              <a:pathLst>
                <a:path w="977039" h="267519">
                  <a:moveTo>
                    <a:pt x="0" y="0"/>
                  </a:moveTo>
                  <a:lnTo>
                    <a:pt x="977039" y="0"/>
                  </a:lnTo>
                  <a:lnTo>
                    <a:pt x="977039" y="267519"/>
                  </a:lnTo>
                  <a:lnTo>
                    <a:pt x="0" y="267519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988599" y="7022439"/>
            <a:ext cx="738450" cy="1015735"/>
            <a:chOff x="0" y="0"/>
            <a:chExt cx="194489" cy="26751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4489" cy="267519"/>
            </a:xfrm>
            <a:custGeom>
              <a:avLst/>
              <a:gdLst/>
              <a:ahLst/>
              <a:cxnLst/>
              <a:rect l="l" t="t" r="r" b="b"/>
              <a:pathLst>
                <a:path w="194489" h="267519">
                  <a:moveTo>
                    <a:pt x="0" y="0"/>
                  </a:moveTo>
                  <a:lnTo>
                    <a:pt x="194489" y="0"/>
                  </a:lnTo>
                  <a:lnTo>
                    <a:pt x="194489" y="267519"/>
                  </a:lnTo>
                  <a:lnTo>
                    <a:pt x="0" y="267519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74207" y="2944813"/>
            <a:ext cx="16230600" cy="4225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Tomorrow"/>
              </a:rPr>
              <a:t>Education System with Face Recognition and Detection Attendance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88599" y="7435056"/>
            <a:ext cx="14201816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Garet Book"/>
              </a:rPr>
              <a:t>Streamlining Attendance Management with Face Recognition and Detection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065492" y="962025"/>
            <a:ext cx="519380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Garet Book"/>
              </a:rPr>
              <a:t>June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190375" y="-36166"/>
            <a:ext cx="16230600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Tomorrow"/>
              </a:rPr>
              <a:t>Attendance System analysis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47067" y="1648882"/>
            <a:ext cx="11517216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Garet Book"/>
              </a:rPr>
              <a:t>High-Level Look at the system details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08531" y="514350"/>
            <a:ext cx="1192202" cy="9258300"/>
            <a:chOff x="0" y="0"/>
            <a:chExt cx="313995" cy="243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3995" cy="2438400"/>
            </a:xfrm>
            <a:custGeom>
              <a:avLst/>
              <a:gdLst/>
              <a:ahLst/>
              <a:cxnLst/>
              <a:rect l="l" t="t" r="r" b="b"/>
              <a:pathLst>
                <a:path w="313995" h="2438400">
                  <a:moveTo>
                    <a:pt x="0" y="0"/>
                  </a:moveTo>
                  <a:lnTo>
                    <a:pt x="313995" y="0"/>
                  </a:lnTo>
                  <a:lnTo>
                    <a:pt x="313995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704329" y="514350"/>
            <a:ext cx="1192202" cy="9258300"/>
            <a:chOff x="0" y="0"/>
            <a:chExt cx="313995" cy="2438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3995" cy="2438400"/>
            </a:xfrm>
            <a:custGeom>
              <a:avLst/>
              <a:gdLst/>
              <a:ahLst/>
              <a:cxnLst/>
              <a:rect l="l" t="t" r="r" b="b"/>
              <a:pathLst>
                <a:path w="313995" h="2438400">
                  <a:moveTo>
                    <a:pt x="0" y="0"/>
                  </a:moveTo>
                  <a:lnTo>
                    <a:pt x="313995" y="0"/>
                  </a:lnTo>
                  <a:lnTo>
                    <a:pt x="313995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9311281" y="1192203"/>
            <a:ext cx="11047505" cy="11752664"/>
          </a:xfrm>
          <a:custGeom>
            <a:avLst/>
            <a:gdLst/>
            <a:ahLst/>
            <a:cxnLst/>
            <a:rect l="l" t="t" r="r" b="b"/>
            <a:pathLst>
              <a:path w="11047505" h="11752664">
                <a:moveTo>
                  <a:pt x="0" y="0"/>
                </a:moveTo>
                <a:lnTo>
                  <a:pt x="11047504" y="0"/>
                </a:lnTo>
                <a:lnTo>
                  <a:pt x="11047504" y="11752664"/>
                </a:lnTo>
                <a:lnTo>
                  <a:pt x="0" y="11752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081388" y="788883"/>
            <a:ext cx="7004230" cy="8285445"/>
            <a:chOff x="0" y="0"/>
            <a:chExt cx="1844735" cy="21821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44735" cy="2182175"/>
            </a:xfrm>
            <a:custGeom>
              <a:avLst/>
              <a:gdLst/>
              <a:ahLst/>
              <a:cxnLst/>
              <a:rect l="l" t="t" r="r" b="b"/>
              <a:pathLst>
                <a:path w="1844735" h="2182175">
                  <a:moveTo>
                    <a:pt x="0" y="0"/>
                  </a:moveTo>
                  <a:lnTo>
                    <a:pt x="1844735" y="0"/>
                  </a:lnTo>
                  <a:lnTo>
                    <a:pt x="1844735" y="2182175"/>
                  </a:lnTo>
                  <a:lnTo>
                    <a:pt x="0" y="2182175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219367" y="967376"/>
            <a:ext cx="6728073" cy="7969056"/>
          </a:xfrm>
          <a:custGeom>
            <a:avLst/>
            <a:gdLst/>
            <a:ahLst/>
            <a:cxnLst/>
            <a:rect l="l" t="t" r="r" b="b"/>
            <a:pathLst>
              <a:path w="6728073" h="7969056">
                <a:moveTo>
                  <a:pt x="0" y="0"/>
                </a:moveTo>
                <a:lnTo>
                  <a:pt x="6728073" y="0"/>
                </a:lnTo>
                <a:lnTo>
                  <a:pt x="6728073" y="7969056"/>
                </a:lnTo>
                <a:lnTo>
                  <a:pt x="0" y="79690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38372" y="1530827"/>
            <a:ext cx="781184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Tomorrow"/>
              </a:rPr>
              <a:t>Attendance system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38372" y="3724952"/>
            <a:ext cx="781570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aret Book"/>
              </a:rPr>
              <a:t>How attendance system works?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4902460"/>
            <a:ext cx="781570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aret Book"/>
              </a:rPr>
              <a:t>The key features in the system.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38372" y="5911892"/>
            <a:ext cx="781570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aret Book"/>
              </a:rPr>
              <a:t>Steps for taking attendance.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6921542"/>
            <a:ext cx="781570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aret Book"/>
              </a:rPr>
              <a:t>Report the attendance.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46823" y="1041274"/>
            <a:ext cx="1773234" cy="1568095"/>
          </a:xfrm>
          <a:custGeom>
            <a:avLst/>
            <a:gdLst/>
            <a:ahLst/>
            <a:cxnLst/>
            <a:rect l="l" t="t" r="r" b="b"/>
            <a:pathLst>
              <a:path w="1773234" h="1568095">
                <a:moveTo>
                  <a:pt x="0" y="0"/>
                </a:moveTo>
                <a:lnTo>
                  <a:pt x="1773235" y="0"/>
                </a:lnTo>
                <a:lnTo>
                  <a:pt x="1773235" y="1568095"/>
                </a:lnTo>
                <a:lnTo>
                  <a:pt x="0" y="1568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841354" y="7418911"/>
            <a:ext cx="3950352" cy="3493350"/>
          </a:xfrm>
          <a:custGeom>
            <a:avLst/>
            <a:gdLst/>
            <a:ahLst/>
            <a:cxnLst/>
            <a:rect l="l" t="t" r="r" b="b"/>
            <a:pathLst>
              <a:path w="3950352" h="3493350">
                <a:moveTo>
                  <a:pt x="0" y="0"/>
                </a:moveTo>
                <a:lnTo>
                  <a:pt x="3950352" y="0"/>
                </a:lnTo>
                <a:lnTo>
                  <a:pt x="3950352" y="3493351"/>
                </a:lnTo>
                <a:lnTo>
                  <a:pt x="0" y="34933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3028075" y="5527243"/>
            <a:ext cx="377850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5" name="AutoShape 5"/>
          <p:cNvSpPr/>
          <p:nvPr/>
        </p:nvSpPr>
        <p:spPr>
          <a:xfrm>
            <a:off x="10782060" y="5527243"/>
            <a:ext cx="447786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6" name="AutoShape 6"/>
          <p:cNvSpPr/>
          <p:nvPr/>
        </p:nvSpPr>
        <p:spPr>
          <a:xfrm>
            <a:off x="6806579" y="5527243"/>
            <a:ext cx="397548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4443537" y="6467628"/>
            <a:ext cx="4769605" cy="4309989"/>
          </a:xfrm>
          <a:custGeom>
            <a:avLst/>
            <a:gdLst/>
            <a:ahLst/>
            <a:cxnLst/>
            <a:rect l="l" t="t" r="r" b="b"/>
            <a:pathLst>
              <a:path w="4769605" h="4309989">
                <a:moveTo>
                  <a:pt x="0" y="0"/>
                </a:moveTo>
                <a:lnTo>
                  <a:pt x="4769606" y="0"/>
                </a:lnTo>
                <a:lnTo>
                  <a:pt x="4769606" y="4309989"/>
                </a:lnTo>
                <a:lnTo>
                  <a:pt x="0" y="43099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710908" y="1408112"/>
            <a:ext cx="5105622" cy="523322"/>
            <a:chOff x="0" y="0"/>
            <a:chExt cx="1344691" cy="13783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44691" cy="137830"/>
            </a:xfrm>
            <a:custGeom>
              <a:avLst/>
              <a:gdLst/>
              <a:ahLst/>
              <a:cxnLst/>
              <a:rect l="l" t="t" r="r" b="b"/>
              <a:pathLst>
                <a:path w="1344691" h="137830">
                  <a:moveTo>
                    <a:pt x="0" y="0"/>
                  </a:moveTo>
                  <a:lnTo>
                    <a:pt x="1344691" y="0"/>
                  </a:lnTo>
                  <a:lnTo>
                    <a:pt x="1344691" y="137830"/>
                  </a:lnTo>
                  <a:lnTo>
                    <a:pt x="0" y="137830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75264" y="9878611"/>
            <a:ext cx="2552811" cy="816778"/>
            <a:chOff x="0" y="0"/>
            <a:chExt cx="672345" cy="2151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72345" cy="215118"/>
            </a:xfrm>
            <a:custGeom>
              <a:avLst/>
              <a:gdLst/>
              <a:ahLst/>
              <a:cxnLst/>
              <a:rect l="l" t="t" r="r" b="b"/>
              <a:pathLst>
                <a:path w="672345" h="215118">
                  <a:moveTo>
                    <a:pt x="0" y="0"/>
                  </a:moveTo>
                  <a:lnTo>
                    <a:pt x="672345" y="0"/>
                  </a:lnTo>
                  <a:lnTo>
                    <a:pt x="672345" y="215118"/>
                  </a:lnTo>
                  <a:lnTo>
                    <a:pt x="0" y="215118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828340" y="224496"/>
            <a:ext cx="2552811" cy="1563029"/>
            <a:chOff x="0" y="0"/>
            <a:chExt cx="672345" cy="41166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72345" cy="411662"/>
            </a:xfrm>
            <a:custGeom>
              <a:avLst/>
              <a:gdLst/>
              <a:ahLst/>
              <a:cxnLst/>
              <a:rect l="l" t="t" r="r" b="b"/>
              <a:pathLst>
                <a:path w="672345" h="411662">
                  <a:moveTo>
                    <a:pt x="0" y="0"/>
                  </a:moveTo>
                  <a:lnTo>
                    <a:pt x="672345" y="0"/>
                  </a:lnTo>
                  <a:lnTo>
                    <a:pt x="672345" y="411662"/>
                  </a:lnTo>
                  <a:lnTo>
                    <a:pt x="0" y="411662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335836" y="5835172"/>
            <a:ext cx="1583740" cy="1583740"/>
          </a:xfrm>
          <a:custGeom>
            <a:avLst/>
            <a:gdLst/>
            <a:ahLst/>
            <a:cxnLst/>
            <a:rect l="l" t="t" r="r" b="b"/>
            <a:pathLst>
              <a:path w="1583740" h="1583740">
                <a:moveTo>
                  <a:pt x="0" y="0"/>
                </a:moveTo>
                <a:lnTo>
                  <a:pt x="1583739" y="0"/>
                </a:lnTo>
                <a:lnTo>
                  <a:pt x="1583739" y="1583739"/>
                </a:lnTo>
                <a:lnTo>
                  <a:pt x="0" y="15837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4125457" y="3559760"/>
            <a:ext cx="1583740" cy="1583740"/>
          </a:xfrm>
          <a:custGeom>
            <a:avLst/>
            <a:gdLst/>
            <a:ahLst/>
            <a:cxnLst/>
            <a:rect l="l" t="t" r="r" b="b"/>
            <a:pathLst>
              <a:path w="1583740" h="1583740">
                <a:moveTo>
                  <a:pt x="0" y="0"/>
                </a:moveTo>
                <a:lnTo>
                  <a:pt x="1583740" y="0"/>
                </a:lnTo>
                <a:lnTo>
                  <a:pt x="1583740" y="1583740"/>
                </a:lnTo>
                <a:lnTo>
                  <a:pt x="0" y="15837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042592" y="6022543"/>
            <a:ext cx="1583740" cy="1583740"/>
          </a:xfrm>
          <a:custGeom>
            <a:avLst/>
            <a:gdLst/>
            <a:ahLst/>
            <a:cxnLst/>
            <a:rect l="l" t="t" r="r" b="b"/>
            <a:pathLst>
              <a:path w="1583740" h="1583740">
                <a:moveTo>
                  <a:pt x="0" y="0"/>
                </a:moveTo>
                <a:lnTo>
                  <a:pt x="1583740" y="0"/>
                </a:lnTo>
                <a:lnTo>
                  <a:pt x="1583740" y="1583740"/>
                </a:lnTo>
                <a:lnTo>
                  <a:pt x="0" y="15837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2591419" y="3429154"/>
            <a:ext cx="1583740" cy="1583740"/>
          </a:xfrm>
          <a:custGeom>
            <a:avLst/>
            <a:gdLst/>
            <a:ahLst/>
            <a:cxnLst/>
            <a:rect l="l" t="t" r="r" b="b"/>
            <a:pathLst>
              <a:path w="1583740" h="1583740">
                <a:moveTo>
                  <a:pt x="0" y="0"/>
                </a:moveTo>
                <a:lnTo>
                  <a:pt x="1583740" y="0"/>
                </a:lnTo>
                <a:lnTo>
                  <a:pt x="1583740" y="1583739"/>
                </a:lnTo>
                <a:lnTo>
                  <a:pt x="0" y="158373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028700" y="923925"/>
            <a:ext cx="882140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Garet Book"/>
              </a:rPr>
              <a:t>Attendance steps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43170" y="6004107"/>
            <a:ext cx="3274157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Garet Book"/>
              </a:rPr>
              <a:t>Capture Image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834462" y="5999640"/>
            <a:ext cx="4347721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Garet Book"/>
              </a:rPr>
              <a:t>Face Recognition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781436" y="3999319"/>
            <a:ext cx="4477864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Garet Book"/>
              </a:rPr>
              <a:t>Report Attendance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626018" y="4448574"/>
            <a:ext cx="420844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Garet Book"/>
              </a:rPr>
              <a:t>Face detection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46823" y="1041274"/>
            <a:ext cx="1773234" cy="1568095"/>
          </a:xfrm>
          <a:custGeom>
            <a:avLst/>
            <a:gdLst/>
            <a:ahLst/>
            <a:cxnLst/>
            <a:rect l="l" t="t" r="r" b="b"/>
            <a:pathLst>
              <a:path w="1773234" h="1568095">
                <a:moveTo>
                  <a:pt x="0" y="0"/>
                </a:moveTo>
                <a:lnTo>
                  <a:pt x="1773235" y="0"/>
                </a:lnTo>
                <a:lnTo>
                  <a:pt x="1773235" y="1568095"/>
                </a:lnTo>
                <a:lnTo>
                  <a:pt x="0" y="1568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841354" y="7418911"/>
            <a:ext cx="3950352" cy="3493350"/>
          </a:xfrm>
          <a:custGeom>
            <a:avLst/>
            <a:gdLst/>
            <a:ahLst/>
            <a:cxnLst/>
            <a:rect l="l" t="t" r="r" b="b"/>
            <a:pathLst>
              <a:path w="3950352" h="3493350">
                <a:moveTo>
                  <a:pt x="0" y="0"/>
                </a:moveTo>
                <a:lnTo>
                  <a:pt x="3950352" y="0"/>
                </a:lnTo>
                <a:lnTo>
                  <a:pt x="3950352" y="3493351"/>
                </a:lnTo>
                <a:lnTo>
                  <a:pt x="0" y="34933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43537" y="6467628"/>
            <a:ext cx="4769605" cy="4309989"/>
          </a:xfrm>
          <a:custGeom>
            <a:avLst/>
            <a:gdLst/>
            <a:ahLst/>
            <a:cxnLst/>
            <a:rect l="l" t="t" r="r" b="b"/>
            <a:pathLst>
              <a:path w="4769605" h="4309989">
                <a:moveTo>
                  <a:pt x="0" y="0"/>
                </a:moveTo>
                <a:lnTo>
                  <a:pt x="4769606" y="0"/>
                </a:lnTo>
                <a:lnTo>
                  <a:pt x="4769606" y="4309989"/>
                </a:lnTo>
                <a:lnTo>
                  <a:pt x="0" y="43099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75264" y="603908"/>
            <a:ext cx="5105622" cy="523322"/>
            <a:chOff x="0" y="0"/>
            <a:chExt cx="1344691" cy="1378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4691" cy="137830"/>
            </a:xfrm>
            <a:custGeom>
              <a:avLst/>
              <a:gdLst/>
              <a:ahLst/>
              <a:cxnLst/>
              <a:rect l="l" t="t" r="r" b="b"/>
              <a:pathLst>
                <a:path w="1344691" h="137830">
                  <a:moveTo>
                    <a:pt x="0" y="0"/>
                  </a:moveTo>
                  <a:lnTo>
                    <a:pt x="1344691" y="0"/>
                  </a:lnTo>
                  <a:lnTo>
                    <a:pt x="1344691" y="137830"/>
                  </a:lnTo>
                  <a:lnTo>
                    <a:pt x="0" y="137830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75264" y="9878611"/>
            <a:ext cx="2552811" cy="816778"/>
            <a:chOff x="0" y="0"/>
            <a:chExt cx="672345" cy="2151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72345" cy="215118"/>
            </a:xfrm>
            <a:custGeom>
              <a:avLst/>
              <a:gdLst/>
              <a:ahLst/>
              <a:cxnLst/>
              <a:rect l="l" t="t" r="r" b="b"/>
              <a:pathLst>
                <a:path w="672345" h="215118">
                  <a:moveTo>
                    <a:pt x="0" y="0"/>
                  </a:moveTo>
                  <a:lnTo>
                    <a:pt x="672345" y="0"/>
                  </a:lnTo>
                  <a:lnTo>
                    <a:pt x="672345" y="215118"/>
                  </a:lnTo>
                  <a:lnTo>
                    <a:pt x="0" y="215118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828340" y="224496"/>
            <a:ext cx="2552811" cy="1563029"/>
            <a:chOff x="0" y="0"/>
            <a:chExt cx="672345" cy="41166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72345" cy="411662"/>
            </a:xfrm>
            <a:custGeom>
              <a:avLst/>
              <a:gdLst/>
              <a:ahLst/>
              <a:cxnLst/>
              <a:rect l="l" t="t" r="r" b="b"/>
              <a:pathLst>
                <a:path w="672345" h="411662">
                  <a:moveTo>
                    <a:pt x="0" y="0"/>
                  </a:moveTo>
                  <a:lnTo>
                    <a:pt x="672345" y="0"/>
                  </a:lnTo>
                  <a:lnTo>
                    <a:pt x="672345" y="411662"/>
                  </a:lnTo>
                  <a:lnTo>
                    <a:pt x="0" y="411662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144000" y="505924"/>
            <a:ext cx="8206663" cy="4833837"/>
            <a:chOff x="0" y="0"/>
            <a:chExt cx="2161426" cy="127310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61426" cy="1273109"/>
            </a:xfrm>
            <a:custGeom>
              <a:avLst/>
              <a:gdLst/>
              <a:ahLst/>
              <a:cxnLst/>
              <a:rect l="l" t="t" r="r" b="b"/>
              <a:pathLst>
                <a:path w="2161426" h="1273109">
                  <a:moveTo>
                    <a:pt x="0" y="0"/>
                  </a:moveTo>
                  <a:lnTo>
                    <a:pt x="2161426" y="0"/>
                  </a:lnTo>
                  <a:lnTo>
                    <a:pt x="2161426" y="1273109"/>
                  </a:lnTo>
                  <a:lnTo>
                    <a:pt x="0" y="1273109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9325549" y="603908"/>
            <a:ext cx="7843565" cy="4637868"/>
          </a:xfrm>
          <a:custGeom>
            <a:avLst/>
            <a:gdLst/>
            <a:ahLst/>
            <a:cxnLst/>
            <a:rect l="l" t="t" r="r" b="b"/>
            <a:pathLst>
              <a:path w="7843565" h="4637868">
                <a:moveTo>
                  <a:pt x="0" y="0"/>
                </a:moveTo>
                <a:lnTo>
                  <a:pt x="7843565" y="0"/>
                </a:lnTo>
                <a:lnTo>
                  <a:pt x="7843565" y="4637869"/>
                </a:lnTo>
                <a:lnTo>
                  <a:pt x="0" y="46378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623" b="-15216"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8899421" y="6007887"/>
            <a:ext cx="9205324" cy="3454045"/>
            <a:chOff x="0" y="0"/>
            <a:chExt cx="2424448" cy="90970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424448" cy="909707"/>
            </a:xfrm>
            <a:custGeom>
              <a:avLst/>
              <a:gdLst/>
              <a:ahLst/>
              <a:cxnLst/>
              <a:rect l="l" t="t" r="r" b="b"/>
              <a:pathLst>
                <a:path w="2424448" h="909707">
                  <a:moveTo>
                    <a:pt x="0" y="0"/>
                  </a:moveTo>
                  <a:lnTo>
                    <a:pt x="2424448" y="0"/>
                  </a:lnTo>
                  <a:lnTo>
                    <a:pt x="2424448" y="909707"/>
                  </a:lnTo>
                  <a:lnTo>
                    <a:pt x="0" y="909707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8997087" y="6080035"/>
            <a:ext cx="8977355" cy="3275613"/>
          </a:xfrm>
          <a:custGeom>
            <a:avLst/>
            <a:gdLst/>
            <a:ahLst/>
            <a:cxnLst/>
            <a:rect l="l" t="t" r="r" b="b"/>
            <a:pathLst>
              <a:path w="8977355" h="3275613">
                <a:moveTo>
                  <a:pt x="0" y="0"/>
                </a:moveTo>
                <a:lnTo>
                  <a:pt x="8977356" y="0"/>
                </a:lnTo>
                <a:lnTo>
                  <a:pt x="8977356" y="3275614"/>
                </a:lnTo>
                <a:lnTo>
                  <a:pt x="0" y="32756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1028700" y="2556660"/>
            <a:ext cx="6040227" cy="5892520"/>
            <a:chOff x="0" y="0"/>
            <a:chExt cx="1590842" cy="155193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90842" cy="1551939"/>
            </a:xfrm>
            <a:custGeom>
              <a:avLst/>
              <a:gdLst/>
              <a:ahLst/>
              <a:cxnLst/>
              <a:rect l="l" t="t" r="r" b="b"/>
              <a:pathLst>
                <a:path w="1590842" h="1551939">
                  <a:moveTo>
                    <a:pt x="0" y="0"/>
                  </a:moveTo>
                  <a:lnTo>
                    <a:pt x="1590842" y="0"/>
                  </a:lnTo>
                  <a:lnTo>
                    <a:pt x="1590842" y="1551939"/>
                  </a:lnTo>
                  <a:lnTo>
                    <a:pt x="0" y="1551939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793056" y="119721"/>
            <a:ext cx="882140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Garet Book"/>
              </a:rPr>
              <a:t>Multi-Face Attendance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8700" y="2838841"/>
            <a:ext cx="6040227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aret Book"/>
              </a:rPr>
              <a:t>Take image for the student at register and crop his face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8700" y="3909932"/>
            <a:ext cx="469389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aret Book"/>
              </a:rPr>
              <a:t>Take a photo for the class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8700" y="4787240"/>
            <a:ext cx="604022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aret Book"/>
              </a:rPr>
              <a:t>Crop the faces of the photo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28700" y="5591941"/>
            <a:ext cx="6040227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aret Book"/>
              </a:rPr>
              <a:t>Compare the register image with the cropped images to identify the person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28700" y="7083556"/>
            <a:ext cx="6040227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aret Book"/>
              </a:rPr>
              <a:t>Return a report of the ID s of the present students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08531" y="514350"/>
            <a:ext cx="1192202" cy="9258300"/>
            <a:chOff x="0" y="0"/>
            <a:chExt cx="313995" cy="243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3995" cy="2438400"/>
            </a:xfrm>
            <a:custGeom>
              <a:avLst/>
              <a:gdLst/>
              <a:ahLst/>
              <a:cxnLst/>
              <a:rect l="l" t="t" r="r" b="b"/>
              <a:pathLst>
                <a:path w="313995" h="2438400">
                  <a:moveTo>
                    <a:pt x="0" y="0"/>
                  </a:moveTo>
                  <a:lnTo>
                    <a:pt x="313995" y="0"/>
                  </a:lnTo>
                  <a:lnTo>
                    <a:pt x="313995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704329" y="514350"/>
            <a:ext cx="1192202" cy="9258300"/>
            <a:chOff x="0" y="0"/>
            <a:chExt cx="313995" cy="2438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3995" cy="2438400"/>
            </a:xfrm>
            <a:custGeom>
              <a:avLst/>
              <a:gdLst/>
              <a:ahLst/>
              <a:cxnLst/>
              <a:rect l="l" t="t" r="r" b="b"/>
              <a:pathLst>
                <a:path w="313995" h="2438400">
                  <a:moveTo>
                    <a:pt x="0" y="0"/>
                  </a:moveTo>
                  <a:lnTo>
                    <a:pt x="313995" y="0"/>
                  </a:lnTo>
                  <a:lnTo>
                    <a:pt x="313995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693729" y="1428750"/>
            <a:ext cx="11047505" cy="11752664"/>
          </a:xfrm>
          <a:custGeom>
            <a:avLst/>
            <a:gdLst/>
            <a:ahLst/>
            <a:cxnLst/>
            <a:rect l="l" t="t" r="r" b="b"/>
            <a:pathLst>
              <a:path w="11047505" h="11752664">
                <a:moveTo>
                  <a:pt x="0" y="0"/>
                </a:moveTo>
                <a:lnTo>
                  <a:pt x="11047504" y="0"/>
                </a:lnTo>
                <a:lnTo>
                  <a:pt x="11047504" y="11752664"/>
                </a:lnTo>
                <a:lnTo>
                  <a:pt x="0" y="11752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906631" y="1323189"/>
            <a:ext cx="7381369" cy="7381339"/>
            <a:chOff x="0" y="0"/>
            <a:chExt cx="6350025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4"/>
              <a:stretch>
                <a:fillRect l="-24999" r="-24999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034503" y="381000"/>
            <a:ext cx="781184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Tomorrow"/>
              </a:rPr>
              <a:t>Face Detection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1905" y="7693307"/>
            <a:ext cx="923672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aret Book"/>
              </a:rPr>
              <a:t>Single  shot detection vs Haar Cascade vs Faster R-cnn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24674" y="6118199"/>
            <a:ext cx="7849377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aret Book"/>
              </a:rPr>
              <a:t>Convolutional Neural Network with multiple layers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24674" y="4550384"/>
            <a:ext cx="7831485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aret Book"/>
              </a:rPr>
              <a:t>Face detection model detects and localizes the face in the input image.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1905" y="2179522"/>
            <a:ext cx="599301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aret Book"/>
              </a:rPr>
              <a:t>What is face detection technology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1905" y="3328237"/>
            <a:ext cx="419397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aret Book"/>
              </a:rPr>
              <a:t>What is its applications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46823" y="1041274"/>
            <a:ext cx="1773234" cy="1568095"/>
          </a:xfrm>
          <a:custGeom>
            <a:avLst/>
            <a:gdLst/>
            <a:ahLst/>
            <a:cxnLst/>
            <a:rect l="l" t="t" r="r" b="b"/>
            <a:pathLst>
              <a:path w="1773234" h="1568095">
                <a:moveTo>
                  <a:pt x="0" y="0"/>
                </a:moveTo>
                <a:lnTo>
                  <a:pt x="1773235" y="0"/>
                </a:lnTo>
                <a:lnTo>
                  <a:pt x="1773235" y="1568095"/>
                </a:lnTo>
                <a:lnTo>
                  <a:pt x="0" y="1568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841354" y="7418911"/>
            <a:ext cx="3950352" cy="3493350"/>
          </a:xfrm>
          <a:custGeom>
            <a:avLst/>
            <a:gdLst/>
            <a:ahLst/>
            <a:cxnLst/>
            <a:rect l="l" t="t" r="r" b="b"/>
            <a:pathLst>
              <a:path w="3950352" h="3493350">
                <a:moveTo>
                  <a:pt x="0" y="0"/>
                </a:moveTo>
                <a:lnTo>
                  <a:pt x="3950352" y="0"/>
                </a:lnTo>
                <a:lnTo>
                  <a:pt x="3950352" y="3493351"/>
                </a:lnTo>
                <a:lnTo>
                  <a:pt x="0" y="34933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11127" y="7284406"/>
            <a:ext cx="4769605" cy="4309989"/>
          </a:xfrm>
          <a:custGeom>
            <a:avLst/>
            <a:gdLst/>
            <a:ahLst/>
            <a:cxnLst/>
            <a:rect l="l" t="t" r="r" b="b"/>
            <a:pathLst>
              <a:path w="4769605" h="4309989">
                <a:moveTo>
                  <a:pt x="0" y="0"/>
                </a:moveTo>
                <a:lnTo>
                  <a:pt x="4769605" y="0"/>
                </a:lnTo>
                <a:lnTo>
                  <a:pt x="4769605" y="4309989"/>
                </a:lnTo>
                <a:lnTo>
                  <a:pt x="0" y="43099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10908" y="1408112"/>
            <a:ext cx="5105622" cy="523322"/>
            <a:chOff x="0" y="0"/>
            <a:chExt cx="1344691" cy="1378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4691" cy="137830"/>
            </a:xfrm>
            <a:custGeom>
              <a:avLst/>
              <a:gdLst/>
              <a:ahLst/>
              <a:cxnLst/>
              <a:rect l="l" t="t" r="r" b="b"/>
              <a:pathLst>
                <a:path w="1344691" h="137830">
                  <a:moveTo>
                    <a:pt x="0" y="0"/>
                  </a:moveTo>
                  <a:lnTo>
                    <a:pt x="1344691" y="0"/>
                  </a:lnTo>
                  <a:lnTo>
                    <a:pt x="1344691" y="137830"/>
                  </a:lnTo>
                  <a:lnTo>
                    <a:pt x="0" y="137830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75264" y="9878611"/>
            <a:ext cx="2552811" cy="816778"/>
            <a:chOff x="0" y="0"/>
            <a:chExt cx="672345" cy="2151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72345" cy="215118"/>
            </a:xfrm>
            <a:custGeom>
              <a:avLst/>
              <a:gdLst/>
              <a:ahLst/>
              <a:cxnLst/>
              <a:rect l="l" t="t" r="r" b="b"/>
              <a:pathLst>
                <a:path w="672345" h="215118">
                  <a:moveTo>
                    <a:pt x="0" y="0"/>
                  </a:moveTo>
                  <a:lnTo>
                    <a:pt x="672345" y="0"/>
                  </a:lnTo>
                  <a:lnTo>
                    <a:pt x="672345" y="215118"/>
                  </a:lnTo>
                  <a:lnTo>
                    <a:pt x="0" y="215118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795930" y="0"/>
            <a:ext cx="2552811" cy="1563029"/>
            <a:chOff x="0" y="0"/>
            <a:chExt cx="672345" cy="41166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72345" cy="411662"/>
            </a:xfrm>
            <a:custGeom>
              <a:avLst/>
              <a:gdLst/>
              <a:ahLst/>
              <a:cxnLst/>
              <a:rect l="l" t="t" r="r" b="b"/>
              <a:pathLst>
                <a:path w="672345" h="411662">
                  <a:moveTo>
                    <a:pt x="0" y="0"/>
                  </a:moveTo>
                  <a:lnTo>
                    <a:pt x="672345" y="0"/>
                  </a:lnTo>
                  <a:lnTo>
                    <a:pt x="672345" y="411662"/>
                  </a:lnTo>
                  <a:lnTo>
                    <a:pt x="0" y="411662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232187" y="3082113"/>
            <a:ext cx="12276966" cy="5645819"/>
          </a:xfrm>
          <a:custGeom>
            <a:avLst/>
            <a:gdLst/>
            <a:ahLst/>
            <a:cxnLst/>
            <a:rect l="l" t="t" r="r" b="b"/>
            <a:pathLst>
              <a:path w="12276966" h="5645819">
                <a:moveTo>
                  <a:pt x="0" y="0"/>
                </a:moveTo>
                <a:lnTo>
                  <a:pt x="12276966" y="0"/>
                </a:lnTo>
                <a:lnTo>
                  <a:pt x="12276966" y="5645819"/>
                </a:lnTo>
                <a:lnTo>
                  <a:pt x="0" y="56458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28" r="-728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2749642" y="3023468"/>
            <a:ext cx="5014511" cy="5704464"/>
            <a:chOff x="0" y="0"/>
            <a:chExt cx="1320694" cy="150241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20694" cy="1502410"/>
            </a:xfrm>
            <a:custGeom>
              <a:avLst/>
              <a:gdLst/>
              <a:ahLst/>
              <a:cxnLst/>
              <a:rect l="l" t="t" r="r" b="b"/>
              <a:pathLst>
                <a:path w="1320694" h="1502410">
                  <a:moveTo>
                    <a:pt x="0" y="0"/>
                  </a:moveTo>
                  <a:lnTo>
                    <a:pt x="1320694" y="0"/>
                  </a:lnTo>
                  <a:lnTo>
                    <a:pt x="1320694" y="1502410"/>
                  </a:lnTo>
                  <a:lnTo>
                    <a:pt x="0" y="1502410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28700" y="923925"/>
            <a:ext cx="882140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Garet Book"/>
              </a:rPr>
              <a:t>Single shot detector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749642" y="5538200"/>
            <a:ext cx="5144152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Garet Book"/>
              </a:rPr>
              <a:t>Output image(corrupted image) = (128 , 128)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749642" y="3787448"/>
            <a:ext cx="5753027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aret Book"/>
              </a:rPr>
              <a:t>Pyramid features and Convolutional and  Deconvolutional layers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749642" y="3188835"/>
            <a:ext cx="472067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aret Book"/>
              </a:rPr>
              <a:t>VGG-16 Backbone network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684821" y="6971431"/>
            <a:ext cx="5144152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Garet Book"/>
              </a:rPr>
              <a:t>average precision of 94.12% on the WIDER FACE dataset.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08531" y="514350"/>
            <a:ext cx="1192202" cy="9258300"/>
            <a:chOff x="0" y="0"/>
            <a:chExt cx="313995" cy="243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3995" cy="2438400"/>
            </a:xfrm>
            <a:custGeom>
              <a:avLst/>
              <a:gdLst/>
              <a:ahLst/>
              <a:cxnLst/>
              <a:rect l="l" t="t" r="r" b="b"/>
              <a:pathLst>
                <a:path w="313995" h="2438400">
                  <a:moveTo>
                    <a:pt x="0" y="0"/>
                  </a:moveTo>
                  <a:lnTo>
                    <a:pt x="313995" y="0"/>
                  </a:lnTo>
                  <a:lnTo>
                    <a:pt x="313995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704329" y="514350"/>
            <a:ext cx="1192202" cy="9258300"/>
            <a:chOff x="0" y="0"/>
            <a:chExt cx="313995" cy="2438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3995" cy="2438400"/>
            </a:xfrm>
            <a:custGeom>
              <a:avLst/>
              <a:gdLst/>
              <a:ahLst/>
              <a:cxnLst/>
              <a:rect l="l" t="t" r="r" b="b"/>
              <a:pathLst>
                <a:path w="313995" h="2438400">
                  <a:moveTo>
                    <a:pt x="0" y="0"/>
                  </a:moveTo>
                  <a:lnTo>
                    <a:pt x="313995" y="0"/>
                  </a:lnTo>
                  <a:lnTo>
                    <a:pt x="313995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284797" y="1752678"/>
            <a:ext cx="11047505" cy="11752664"/>
          </a:xfrm>
          <a:custGeom>
            <a:avLst/>
            <a:gdLst/>
            <a:ahLst/>
            <a:cxnLst/>
            <a:rect l="l" t="t" r="r" b="b"/>
            <a:pathLst>
              <a:path w="11047505" h="11752664">
                <a:moveTo>
                  <a:pt x="0" y="0"/>
                </a:moveTo>
                <a:lnTo>
                  <a:pt x="11047504" y="0"/>
                </a:lnTo>
                <a:lnTo>
                  <a:pt x="11047504" y="11752665"/>
                </a:lnTo>
                <a:lnTo>
                  <a:pt x="0" y="117526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8561022" y="2724979"/>
            <a:ext cx="8985424" cy="6001990"/>
            <a:chOff x="0" y="0"/>
            <a:chExt cx="2366532" cy="158077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66532" cy="1580771"/>
            </a:xfrm>
            <a:custGeom>
              <a:avLst/>
              <a:gdLst/>
              <a:ahLst/>
              <a:cxnLst/>
              <a:rect l="l" t="t" r="r" b="b"/>
              <a:pathLst>
                <a:path w="2366532" h="1580771">
                  <a:moveTo>
                    <a:pt x="0" y="0"/>
                  </a:moveTo>
                  <a:lnTo>
                    <a:pt x="2366532" y="0"/>
                  </a:lnTo>
                  <a:lnTo>
                    <a:pt x="2366532" y="1580771"/>
                  </a:lnTo>
                  <a:lnTo>
                    <a:pt x="0" y="1580771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8669965" y="2843678"/>
            <a:ext cx="8777975" cy="5748307"/>
          </a:xfrm>
          <a:custGeom>
            <a:avLst/>
            <a:gdLst/>
            <a:ahLst/>
            <a:cxnLst/>
            <a:rect l="l" t="t" r="r" b="b"/>
            <a:pathLst>
              <a:path w="8777975" h="5748307">
                <a:moveTo>
                  <a:pt x="0" y="0"/>
                </a:moveTo>
                <a:lnTo>
                  <a:pt x="8777975" y="0"/>
                </a:lnTo>
                <a:lnTo>
                  <a:pt x="8777975" y="5748306"/>
                </a:lnTo>
                <a:lnTo>
                  <a:pt x="0" y="57483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858124" y="-19050"/>
            <a:ext cx="781184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Tomorrow"/>
              </a:rPr>
              <a:t>Face recognation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58124" y="1952111"/>
            <a:ext cx="7426672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aret Book"/>
              </a:rPr>
              <a:t>What is the facial recognation technologies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58124" y="3272276"/>
            <a:ext cx="7426672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aret Book"/>
              </a:rPr>
              <a:t>What its applications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58124" y="7232771"/>
            <a:ext cx="671289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aret Book"/>
              </a:rPr>
              <a:t>Siamese convolutional neural network 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58124" y="8552936"/>
            <a:ext cx="7996530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aret Book"/>
              </a:rPr>
              <a:t>Siamese neural network and  normal convolutional neural network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58124" y="4592441"/>
            <a:ext cx="6329214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aret Book"/>
              </a:rPr>
              <a:t>Proposed models (VGG VS Xception)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58124" y="5912606"/>
            <a:ext cx="3335982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aret Book"/>
              </a:rPr>
              <a:t>One shot learning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46823" y="1041274"/>
            <a:ext cx="1773234" cy="1568095"/>
          </a:xfrm>
          <a:custGeom>
            <a:avLst/>
            <a:gdLst/>
            <a:ahLst/>
            <a:cxnLst/>
            <a:rect l="l" t="t" r="r" b="b"/>
            <a:pathLst>
              <a:path w="1773234" h="1568095">
                <a:moveTo>
                  <a:pt x="0" y="0"/>
                </a:moveTo>
                <a:lnTo>
                  <a:pt x="1773235" y="0"/>
                </a:lnTo>
                <a:lnTo>
                  <a:pt x="1773235" y="1568095"/>
                </a:lnTo>
                <a:lnTo>
                  <a:pt x="0" y="1568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841354" y="7418911"/>
            <a:ext cx="3950352" cy="3493350"/>
          </a:xfrm>
          <a:custGeom>
            <a:avLst/>
            <a:gdLst/>
            <a:ahLst/>
            <a:cxnLst/>
            <a:rect l="l" t="t" r="r" b="b"/>
            <a:pathLst>
              <a:path w="3950352" h="3493350">
                <a:moveTo>
                  <a:pt x="0" y="0"/>
                </a:moveTo>
                <a:lnTo>
                  <a:pt x="3950352" y="0"/>
                </a:lnTo>
                <a:lnTo>
                  <a:pt x="3950352" y="3493351"/>
                </a:lnTo>
                <a:lnTo>
                  <a:pt x="0" y="34933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003795" y="6602273"/>
            <a:ext cx="4769605" cy="4309989"/>
          </a:xfrm>
          <a:custGeom>
            <a:avLst/>
            <a:gdLst/>
            <a:ahLst/>
            <a:cxnLst/>
            <a:rect l="l" t="t" r="r" b="b"/>
            <a:pathLst>
              <a:path w="4769605" h="4309989">
                <a:moveTo>
                  <a:pt x="0" y="0"/>
                </a:moveTo>
                <a:lnTo>
                  <a:pt x="4769605" y="0"/>
                </a:lnTo>
                <a:lnTo>
                  <a:pt x="4769605" y="4309989"/>
                </a:lnTo>
                <a:lnTo>
                  <a:pt x="0" y="43099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10908" y="1408112"/>
            <a:ext cx="5105622" cy="523322"/>
            <a:chOff x="0" y="0"/>
            <a:chExt cx="1344691" cy="1378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4691" cy="137830"/>
            </a:xfrm>
            <a:custGeom>
              <a:avLst/>
              <a:gdLst/>
              <a:ahLst/>
              <a:cxnLst/>
              <a:rect l="l" t="t" r="r" b="b"/>
              <a:pathLst>
                <a:path w="1344691" h="137830">
                  <a:moveTo>
                    <a:pt x="0" y="0"/>
                  </a:moveTo>
                  <a:lnTo>
                    <a:pt x="1344691" y="0"/>
                  </a:lnTo>
                  <a:lnTo>
                    <a:pt x="1344691" y="137830"/>
                  </a:lnTo>
                  <a:lnTo>
                    <a:pt x="0" y="137830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75264" y="9878611"/>
            <a:ext cx="2552811" cy="816778"/>
            <a:chOff x="0" y="0"/>
            <a:chExt cx="672345" cy="2151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72345" cy="215118"/>
            </a:xfrm>
            <a:custGeom>
              <a:avLst/>
              <a:gdLst/>
              <a:ahLst/>
              <a:cxnLst/>
              <a:rect l="l" t="t" r="r" b="b"/>
              <a:pathLst>
                <a:path w="672345" h="215118">
                  <a:moveTo>
                    <a:pt x="0" y="0"/>
                  </a:moveTo>
                  <a:lnTo>
                    <a:pt x="672345" y="0"/>
                  </a:lnTo>
                  <a:lnTo>
                    <a:pt x="672345" y="215118"/>
                  </a:lnTo>
                  <a:lnTo>
                    <a:pt x="0" y="215118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828340" y="224496"/>
            <a:ext cx="2552811" cy="1563029"/>
            <a:chOff x="0" y="0"/>
            <a:chExt cx="672345" cy="41166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72345" cy="411662"/>
            </a:xfrm>
            <a:custGeom>
              <a:avLst/>
              <a:gdLst/>
              <a:ahLst/>
              <a:cxnLst/>
              <a:rect l="l" t="t" r="r" b="b"/>
              <a:pathLst>
                <a:path w="672345" h="411662">
                  <a:moveTo>
                    <a:pt x="0" y="0"/>
                  </a:moveTo>
                  <a:lnTo>
                    <a:pt x="672345" y="0"/>
                  </a:lnTo>
                  <a:lnTo>
                    <a:pt x="672345" y="411662"/>
                  </a:lnTo>
                  <a:lnTo>
                    <a:pt x="0" y="411662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086317" y="1804418"/>
            <a:ext cx="6294592" cy="7588527"/>
            <a:chOff x="0" y="0"/>
            <a:chExt cx="1657835" cy="199862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57835" cy="1998624"/>
            </a:xfrm>
            <a:custGeom>
              <a:avLst/>
              <a:gdLst/>
              <a:ahLst/>
              <a:cxnLst/>
              <a:rect l="l" t="t" r="r" b="b"/>
              <a:pathLst>
                <a:path w="1657835" h="1998624">
                  <a:moveTo>
                    <a:pt x="0" y="0"/>
                  </a:moveTo>
                  <a:lnTo>
                    <a:pt x="1657835" y="0"/>
                  </a:lnTo>
                  <a:lnTo>
                    <a:pt x="1657835" y="1998624"/>
                  </a:lnTo>
                  <a:lnTo>
                    <a:pt x="0" y="1998624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75264" y="2947872"/>
            <a:ext cx="9374838" cy="5289437"/>
            <a:chOff x="0" y="0"/>
            <a:chExt cx="2469093" cy="139310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69093" cy="1393103"/>
            </a:xfrm>
            <a:custGeom>
              <a:avLst/>
              <a:gdLst/>
              <a:ahLst/>
              <a:cxnLst/>
              <a:rect l="l" t="t" r="r" b="b"/>
              <a:pathLst>
                <a:path w="2469093" h="1393103">
                  <a:moveTo>
                    <a:pt x="0" y="0"/>
                  </a:moveTo>
                  <a:lnTo>
                    <a:pt x="2469093" y="0"/>
                  </a:lnTo>
                  <a:lnTo>
                    <a:pt x="2469093" y="1393103"/>
                  </a:lnTo>
                  <a:lnTo>
                    <a:pt x="0" y="1393103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585994" y="3094453"/>
            <a:ext cx="9153379" cy="5002747"/>
          </a:xfrm>
          <a:custGeom>
            <a:avLst/>
            <a:gdLst/>
            <a:ahLst/>
            <a:cxnLst/>
            <a:rect l="l" t="t" r="r" b="b"/>
            <a:pathLst>
              <a:path w="9153379" h="5002747">
                <a:moveTo>
                  <a:pt x="0" y="0"/>
                </a:moveTo>
                <a:lnTo>
                  <a:pt x="9153379" y="0"/>
                </a:lnTo>
                <a:lnTo>
                  <a:pt x="9153379" y="5002747"/>
                </a:lnTo>
                <a:lnTo>
                  <a:pt x="0" y="50027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028700" y="923925"/>
            <a:ext cx="882140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Garet Book"/>
              </a:rPr>
              <a:t>Data set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086317" y="2236697"/>
            <a:ext cx="6294592" cy="1653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aret Book"/>
              </a:rPr>
              <a:t>We used for training the model :</a:t>
            </a:r>
          </a:p>
          <a:p>
            <a:pPr marL="1036320" lvl="2" indent="-345440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Garet Book"/>
              </a:rPr>
              <a:t>LWF (Labelled Faces in the Wild)</a:t>
            </a:r>
          </a:p>
          <a:p>
            <a:pPr marL="1036320" lvl="2" indent="-345440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Garet Book"/>
              </a:rPr>
              <a:t>Extracted faces data set from Kaggel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086317" y="4204562"/>
            <a:ext cx="6294592" cy="1653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aret Book"/>
              </a:rPr>
              <a:t>This data set contain the extracted faces from public figures like presidents and famous actors and famous political figures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086317" y="6319956"/>
            <a:ext cx="6294592" cy="2491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aret Book"/>
              </a:rPr>
              <a:t>We distribute the data set as following </a:t>
            </a:r>
          </a:p>
          <a:p>
            <a:pPr marL="1036320" lvl="2" indent="-345440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Garet Book"/>
              </a:rPr>
              <a:t>train set: 1191 </a:t>
            </a:r>
          </a:p>
          <a:p>
            <a:pPr marL="1036320" lvl="2" indent="-345440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Garet Book"/>
              </a:rPr>
              <a:t>test set : 133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aret Book"/>
              </a:rPr>
              <a:t>Which the single unite represent a one person face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09691" y="1285575"/>
            <a:ext cx="1773234" cy="1568095"/>
          </a:xfrm>
          <a:custGeom>
            <a:avLst/>
            <a:gdLst/>
            <a:ahLst/>
            <a:cxnLst/>
            <a:rect l="l" t="t" r="r" b="b"/>
            <a:pathLst>
              <a:path w="1773234" h="1568095">
                <a:moveTo>
                  <a:pt x="0" y="0"/>
                </a:moveTo>
                <a:lnTo>
                  <a:pt x="1773234" y="0"/>
                </a:lnTo>
                <a:lnTo>
                  <a:pt x="1773234" y="1568096"/>
                </a:lnTo>
                <a:lnTo>
                  <a:pt x="0" y="1568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864185" y="7848423"/>
            <a:ext cx="3950352" cy="3493350"/>
          </a:xfrm>
          <a:custGeom>
            <a:avLst/>
            <a:gdLst/>
            <a:ahLst/>
            <a:cxnLst/>
            <a:rect l="l" t="t" r="r" b="b"/>
            <a:pathLst>
              <a:path w="3950352" h="3493350">
                <a:moveTo>
                  <a:pt x="0" y="0"/>
                </a:moveTo>
                <a:lnTo>
                  <a:pt x="3950352" y="0"/>
                </a:lnTo>
                <a:lnTo>
                  <a:pt x="3950352" y="3493350"/>
                </a:lnTo>
                <a:lnTo>
                  <a:pt x="0" y="3493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044932" y="7234125"/>
            <a:ext cx="4769605" cy="4309989"/>
          </a:xfrm>
          <a:custGeom>
            <a:avLst/>
            <a:gdLst/>
            <a:ahLst/>
            <a:cxnLst/>
            <a:rect l="l" t="t" r="r" b="b"/>
            <a:pathLst>
              <a:path w="4769605" h="4309989">
                <a:moveTo>
                  <a:pt x="0" y="0"/>
                </a:moveTo>
                <a:lnTo>
                  <a:pt x="4769605" y="0"/>
                </a:lnTo>
                <a:lnTo>
                  <a:pt x="4769605" y="4309989"/>
                </a:lnTo>
                <a:lnTo>
                  <a:pt x="0" y="43099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80614" y="762254"/>
            <a:ext cx="5105622" cy="523322"/>
            <a:chOff x="0" y="0"/>
            <a:chExt cx="1344691" cy="1378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4691" cy="137830"/>
            </a:xfrm>
            <a:custGeom>
              <a:avLst/>
              <a:gdLst/>
              <a:ahLst/>
              <a:cxnLst/>
              <a:rect l="l" t="t" r="r" b="b"/>
              <a:pathLst>
                <a:path w="1344691" h="137830">
                  <a:moveTo>
                    <a:pt x="0" y="0"/>
                  </a:moveTo>
                  <a:lnTo>
                    <a:pt x="1344691" y="0"/>
                  </a:lnTo>
                  <a:lnTo>
                    <a:pt x="1344691" y="137830"/>
                  </a:lnTo>
                  <a:lnTo>
                    <a:pt x="0" y="137830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75264" y="9878611"/>
            <a:ext cx="2552811" cy="816778"/>
            <a:chOff x="0" y="0"/>
            <a:chExt cx="672345" cy="2151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72345" cy="215118"/>
            </a:xfrm>
            <a:custGeom>
              <a:avLst/>
              <a:gdLst/>
              <a:ahLst/>
              <a:cxnLst/>
              <a:rect l="l" t="t" r="r" b="b"/>
              <a:pathLst>
                <a:path w="672345" h="215118">
                  <a:moveTo>
                    <a:pt x="0" y="0"/>
                  </a:moveTo>
                  <a:lnTo>
                    <a:pt x="672345" y="0"/>
                  </a:lnTo>
                  <a:lnTo>
                    <a:pt x="672345" y="215118"/>
                  </a:lnTo>
                  <a:lnTo>
                    <a:pt x="0" y="215118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592187" y="-108224"/>
            <a:ext cx="2552811" cy="1563029"/>
            <a:chOff x="0" y="0"/>
            <a:chExt cx="672345" cy="41166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72345" cy="411662"/>
            </a:xfrm>
            <a:custGeom>
              <a:avLst/>
              <a:gdLst/>
              <a:ahLst/>
              <a:cxnLst/>
              <a:rect l="l" t="t" r="r" b="b"/>
              <a:pathLst>
                <a:path w="672345" h="411662">
                  <a:moveTo>
                    <a:pt x="0" y="0"/>
                  </a:moveTo>
                  <a:lnTo>
                    <a:pt x="672345" y="0"/>
                  </a:lnTo>
                  <a:lnTo>
                    <a:pt x="672345" y="411662"/>
                  </a:lnTo>
                  <a:lnTo>
                    <a:pt x="0" y="411662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37994" y="2615425"/>
            <a:ext cx="7894020" cy="4996791"/>
            <a:chOff x="0" y="0"/>
            <a:chExt cx="2079083" cy="131602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79083" cy="1316027"/>
            </a:xfrm>
            <a:custGeom>
              <a:avLst/>
              <a:gdLst/>
              <a:ahLst/>
              <a:cxnLst/>
              <a:rect l="l" t="t" r="r" b="b"/>
              <a:pathLst>
                <a:path w="2079083" h="1316027">
                  <a:moveTo>
                    <a:pt x="0" y="0"/>
                  </a:moveTo>
                  <a:lnTo>
                    <a:pt x="2079083" y="0"/>
                  </a:lnTo>
                  <a:lnTo>
                    <a:pt x="2079083" y="1316027"/>
                  </a:lnTo>
                  <a:lnTo>
                    <a:pt x="0" y="1316027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800280" y="673290"/>
            <a:ext cx="6594541" cy="9205321"/>
            <a:chOff x="0" y="0"/>
            <a:chExt cx="1736834" cy="242444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36834" cy="2424447"/>
            </a:xfrm>
            <a:custGeom>
              <a:avLst/>
              <a:gdLst/>
              <a:ahLst/>
              <a:cxnLst/>
              <a:rect l="l" t="t" r="r" b="b"/>
              <a:pathLst>
                <a:path w="1736834" h="2424447">
                  <a:moveTo>
                    <a:pt x="0" y="0"/>
                  </a:moveTo>
                  <a:lnTo>
                    <a:pt x="1736834" y="0"/>
                  </a:lnTo>
                  <a:lnTo>
                    <a:pt x="1736834" y="2424447"/>
                  </a:lnTo>
                  <a:lnTo>
                    <a:pt x="0" y="2424447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0969696" y="761377"/>
            <a:ext cx="6292499" cy="9117234"/>
          </a:xfrm>
          <a:custGeom>
            <a:avLst/>
            <a:gdLst/>
            <a:ahLst/>
            <a:cxnLst/>
            <a:rect l="l" t="t" r="r" b="b"/>
            <a:pathLst>
              <a:path w="6292499" h="9117234">
                <a:moveTo>
                  <a:pt x="0" y="0"/>
                </a:moveTo>
                <a:lnTo>
                  <a:pt x="6292499" y="0"/>
                </a:lnTo>
                <a:lnTo>
                  <a:pt x="6292499" y="9117234"/>
                </a:lnTo>
                <a:lnTo>
                  <a:pt x="0" y="91172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898406" y="278066"/>
            <a:ext cx="882140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Garet Book"/>
              </a:rPr>
              <a:t>Pre-Processing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37994" y="3988546"/>
            <a:ext cx="7894020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Garet Book"/>
              </a:rPr>
              <a:t>then we store this image in triplet that contain (anchor, positive, negative)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37994" y="5446506"/>
            <a:ext cx="7894020" cy="16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Garet Book"/>
              </a:rPr>
              <a:t>we shuffle it and then store it for train and test</a:t>
            </a:r>
          </a:p>
          <a:p>
            <a:pPr marL="949959" lvl="2" indent="-316653">
              <a:lnSpc>
                <a:spcPts val="3079"/>
              </a:lnSpc>
              <a:buFont typeface="Arial"/>
              <a:buChar char="⚬"/>
            </a:pPr>
            <a:r>
              <a:rPr lang="en-US" sz="2199">
                <a:solidFill>
                  <a:srgbClr val="000000"/>
                </a:solidFill>
                <a:latin typeface="Garet Book"/>
              </a:rPr>
              <a:t>Number of training triplets: 10237</a:t>
            </a:r>
          </a:p>
          <a:p>
            <a:pPr marL="949959" lvl="2" indent="-316653">
              <a:lnSpc>
                <a:spcPts val="3079"/>
              </a:lnSpc>
              <a:buFont typeface="Arial"/>
              <a:buChar char="⚬"/>
            </a:pPr>
            <a:r>
              <a:rPr lang="en-US" sz="2199">
                <a:solidFill>
                  <a:srgbClr val="000000"/>
                </a:solidFill>
                <a:latin typeface="Garet Book"/>
              </a:rPr>
              <a:t>Number of testing triplets : 994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37994" y="2987786"/>
            <a:ext cx="488647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Garet Book"/>
              </a:rPr>
              <a:t>Resize image to (128,128)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11179" y="250939"/>
            <a:ext cx="1773234" cy="1568095"/>
          </a:xfrm>
          <a:custGeom>
            <a:avLst/>
            <a:gdLst/>
            <a:ahLst/>
            <a:cxnLst/>
            <a:rect l="l" t="t" r="r" b="b"/>
            <a:pathLst>
              <a:path w="1773234" h="1568095">
                <a:moveTo>
                  <a:pt x="0" y="0"/>
                </a:moveTo>
                <a:lnTo>
                  <a:pt x="1773235" y="0"/>
                </a:lnTo>
                <a:lnTo>
                  <a:pt x="1773235" y="1568096"/>
                </a:lnTo>
                <a:lnTo>
                  <a:pt x="0" y="1568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29416" y="8477752"/>
            <a:ext cx="3950352" cy="3493350"/>
          </a:xfrm>
          <a:custGeom>
            <a:avLst/>
            <a:gdLst/>
            <a:ahLst/>
            <a:cxnLst/>
            <a:rect l="l" t="t" r="r" b="b"/>
            <a:pathLst>
              <a:path w="3950352" h="3493350">
                <a:moveTo>
                  <a:pt x="0" y="0"/>
                </a:moveTo>
                <a:lnTo>
                  <a:pt x="3950352" y="0"/>
                </a:lnTo>
                <a:lnTo>
                  <a:pt x="3950352" y="3493350"/>
                </a:lnTo>
                <a:lnTo>
                  <a:pt x="0" y="3493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43537" y="6467628"/>
            <a:ext cx="4769605" cy="4309989"/>
          </a:xfrm>
          <a:custGeom>
            <a:avLst/>
            <a:gdLst/>
            <a:ahLst/>
            <a:cxnLst/>
            <a:rect l="l" t="t" r="r" b="b"/>
            <a:pathLst>
              <a:path w="4769605" h="4309989">
                <a:moveTo>
                  <a:pt x="0" y="0"/>
                </a:moveTo>
                <a:lnTo>
                  <a:pt x="4769606" y="0"/>
                </a:lnTo>
                <a:lnTo>
                  <a:pt x="4769606" y="4309989"/>
                </a:lnTo>
                <a:lnTo>
                  <a:pt x="0" y="43099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75264" y="617778"/>
            <a:ext cx="5105622" cy="523322"/>
            <a:chOff x="0" y="0"/>
            <a:chExt cx="1344691" cy="1378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4691" cy="137830"/>
            </a:xfrm>
            <a:custGeom>
              <a:avLst/>
              <a:gdLst/>
              <a:ahLst/>
              <a:cxnLst/>
              <a:rect l="l" t="t" r="r" b="b"/>
              <a:pathLst>
                <a:path w="1344691" h="137830">
                  <a:moveTo>
                    <a:pt x="0" y="0"/>
                  </a:moveTo>
                  <a:lnTo>
                    <a:pt x="1344691" y="0"/>
                  </a:lnTo>
                  <a:lnTo>
                    <a:pt x="1344691" y="137830"/>
                  </a:lnTo>
                  <a:lnTo>
                    <a:pt x="0" y="137830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75264" y="9878611"/>
            <a:ext cx="2552811" cy="816778"/>
            <a:chOff x="0" y="0"/>
            <a:chExt cx="672345" cy="2151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72345" cy="215118"/>
            </a:xfrm>
            <a:custGeom>
              <a:avLst/>
              <a:gdLst/>
              <a:ahLst/>
              <a:cxnLst/>
              <a:rect l="l" t="t" r="r" b="b"/>
              <a:pathLst>
                <a:path w="672345" h="215118">
                  <a:moveTo>
                    <a:pt x="0" y="0"/>
                  </a:moveTo>
                  <a:lnTo>
                    <a:pt x="672345" y="0"/>
                  </a:lnTo>
                  <a:lnTo>
                    <a:pt x="672345" y="215118"/>
                  </a:lnTo>
                  <a:lnTo>
                    <a:pt x="0" y="215118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828340" y="224496"/>
            <a:ext cx="2552811" cy="1563029"/>
            <a:chOff x="0" y="0"/>
            <a:chExt cx="672345" cy="41166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72345" cy="411662"/>
            </a:xfrm>
            <a:custGeom>
              <a:avLst/>
              <a:gdLst/>
              <a:ahLst/>
              <a:cxnLst/>
              <a:rect l="l" t="t" r="r" b="b"/>
              <a:pathLst>
                <a:path w="672345" h="411662">
                  <a:moveTo>
                    <a:pt x="0" y="0"/>
                  </a:moveTo>
                  <a:lnTo>
                    <a:pt x="672345" y="0"/>
                  </a:lnTo>
                  <a:lnTo>
                    <a:pt x="672345" y="411662"/>
                  </a:lnTo>
                  <a:lnTo>
                    <a:pt x="0" y="411662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174177" y="4515515"/>
            <a:ext cx="10930569" cy="5578417"/>
            <a:chOff x="0" y="0"/>
            <a:chExt cx="2878833" cy="146921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878833" cy="1469213"/>
            </a:xfrm>
            <a:custGeom>
              <a:avLst/>
              <a:gdLst/>
              <a:ahLst/>
              <a:cxnLst/>
              <a:rect l="l" t="t" r="r" b="b"/>
              <a:pathLst>
                <a:path w="2878833" h="1469213">
                  <a:moveTo>
                    <a:pt x="0" y="0"/>
                  </a:moveTo>
                  <a:lnTo>
                    <a:pt x="2878833" y="0"/>
                  </a:lnTo>
                  <a:lnTo>
                    <a:pt x="2878833" y="1469213"/>
                  </a:lnTo>
                  <a:lnTo>
                    <a:pt x="0" y="1469213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7249192" y="4626004"/>
            <a:ext cx="10788673" cy="5305449"/>
          </a:xfrm>
          <a:custGeom>
            <a:avLst/>
            <a:gdLst/>
            <a:ahLst/>
            <a:cxnLst/>
            <a:rect l="l" t="t" r="r" b="b"/>
            <a:pathLst>
              <a:path w="10788673" h="5305449">
                <a:moveTo>
                  <a:pt x="0" y="0"/>
                </a:moveTo>
                <a:lnTo>
                  <a:pt x="10788673" y="0"/>
                </a:lnTo>
                <a:lnTo>
                  <a:pt x="10788673" y="5305450"/>
                </a:lnTo>
                <a:lnTo>
                  <a:pt x="0" y="53054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5054" b="-6260"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6325966" y="1034987"/>
            <a:ext cx="11962034" cy="3205608"/>
            <a:chOff x="0" y="0"/>
            <a:chExt cx="3150494" cy="8442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150495" cy="844275"/>
            </a:xfrm>
            <a:custGeom>
              <a:avLst/>
              <a:gdLst/>
              <a:ahLst/>
              <a:cxnLst/>
              <a:rect l="l" t="t" r="r" b="b"/>
              <a:pathLst>
                <a:path w="3150495" h="844275">
                  <a:moveTo>
                    <a:pt x="0" y="0"/>
                  </a:moveTo>
                  <a:lnTo>
                    <a:pt x="3150495" y="0"/>
                  </a:lnTo>
                  <a:lnTo>
                    <a:pt x="3150495" y="844275"/>
                  </a:lnTo>
                  <a:lnTo>
                    <a:pt x="0" y="844275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6423687" y="1140383"/>
            <a:ext cx="11849536" cy="2915441"/>
          </a:xfrm>
          <a:custGeom>
            <a:avLst/>
            <a:gdLst/>
            <a:ahLst/>
            <a:cxnLst/>
            <a:rect l="l" t="t" r="r" b="b"/>
            <a:pathLst>
              <a:path w="11849536" h="2915441">
                <a:moveTo>
                  <a:pt x="0" y="0"/>
                </a:moveTo>
                <a:lnTo>
                  <a:pt x="11849536" y="0"/>
                </a:lnTo>
                <a:lnTo>
                  <a:pt x="11849536" y="2915441"/>
                </a:lnTo>
                <a:lnTo>
                  <a:pt x="0" y="29154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1477100" y="1787525"/>
            <a:ext cx="4467991" cy="8306407"/>
            <a:chOff x="0" y="0"/>
            <a:chExt cx="1176755" cy="218769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76755" cy="2187696"/>
            </a:xfrm>
            <a:custGeom>
              <a:avLst/>
              <a:gdLst/>
              <a:ahLst/>
              <a:cxnLst/>
              <a:rect l="l" t="t" r="r" b="b"/>
              <a:pathLst>
                <a:path w="1176755" h="2187696">
                  <a:moveTo>
                    <a:pt x="0" y="0"/>
                  </a:moveTo>
                  <a:lnTo>
                    <a:pt x="1176755" y="0"/>
                  </a:lnTo>
                  <a:lnTo>
                    <a:pt x="1176755" y="2187696"/>
                  </a:lnTo>
                  <a:lnTo>
                    <a:pt x="0" y="2187696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563926" y="1936369"/>
            <a:ext cx="4235144" cy="7942242"/>
          </a:xfrm>
          <a:custGeom>
            <a:avLst/>
            <a:gdLst/>
            <a:ahLst/>
            <a:cxnLst/>
            <a:rect l="l" t="t" r="r" b="b"/>
            <a:pathLst>
              <a:path w="4235144" h="7942242">
                <a:moveTo>
                  <a:pt x="0" y="0"/>
                </a:moveTo>
                <a:lnTo>
                  <a:pt x="4235144" y="0"/>
                </a:lnTo>
                <a:lnTo>
                  <a:pt x="4235144" y="7942242"/>
                </a:lnTo>
                <a:lnTo>
                  <a:pt x="0" y="79422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793056" y="133590"/>
            <a:ext cx="882140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Garet Book"/>
              </a:rPr>
              <a:t>model architecture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866600" y="8776440"/>
            <a:ext cx="421400" cy="1940898"/>
            <a:chOff x="0" y="0"/>
            <a:chExt cx="110986" cy="5111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986" cy="511183"/>
            </a:xfrm>
            <a:custGeom>
              <a:avLst/>
              <a:gdLst/>
              <a:ahLst/>
              <a:cxnLst/>
              <a:rect l="l" t="t" r="r" b="b"/>
              <a:pathLst>
                <a:path w="110986" h="511183">
                  <a:moveTo>
                    <a:pt x="0" y="0"/>
                  </a:moveTo>
                  <a:lnTo>
                    <a:pt x="110986" y="0"/>
                  </a:lnTo>
                  <a:lnTo>
                    <a:pt x="110986" y="511183"/>
                  </a:lnTo>
                  <a:lnTo>
                    <a:pt x="0" y="511183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87611" y="436080"/>
            <a:ext cx="421400" cy="712050"/>
            <a:chOff x="0" y="0"/>
            <a:chExt cx="110986" cy="1875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0986" cy="187536"/>
            </a:xfrm>
            <a:custGeom>
              <a:avLst/>
              <a:gdLst/>
              <a:ahLst/>
              <a:cxnLst/>
              <a:rect l="l" t="t" r="r" b="b"/>
              <a:pathLst>
                <a:path w="110986" h="187536">
                  <a:moveTo>
                    <a:pt x="0" y="0"/>
                  </a:moveTo>
                  <a:lnTo>
                    <a:pt x="110986" y="0"/>
                  </a:lnTo>
                  <a:lnTo>
                    <a:pt x="110986" y="187536"/>
                  </a:lnTo>
                  <a:lnTo>
                    <a:pt x="0" y="187536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9520054" y="4370991"/>
            <a:ext cx="1462375" cy="1293198"/>
          </a:xfrm>
          <a:custGeom>
            <a:avLst/>
            <a:gdLst/>
            <a:ahLst/>
            <a:cxnLst/>
            <a:rect l="l" t="t" r="r" b="b"/>
            <a:pathLst>
              <a:path w="1462375" h="1293198">
                <a:moveTo>
                  <a:pt x="0" y="0"/>
                </a:moveTo>
                <a:lnTo>
                  <a:pt x="1462375" y="0"/>
                </a:lnTo>
                <a:lnTo>
                  <a:pt x="1462375" y="1293199"/>
                </a:lnTo>
                <a:lnTo>
                  <a:pt x="0" y="129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472572" y="7682569"/>
            <a:ext cx="2945144" cy="2604431"/>
          </a:xfrm>
          <a:custGeom>
            <a:avLst/>
            <a:gdLst/>
            <a:ahLst/>
            <a:cxnLst/>
            <a:rect l="l" t="t" r="r" b="b"/>
            <a:pathLst>
              <a:path w="2945144" h="2604431">
                <a:moveTo>
                  <a:pt x="0" y="0"/>
                </a:moveTo>
                <a:lnTo>
                  <a:pt x="2945144" y="0"/>
                </a:lnTo>
                <a:lnTo>
                  <a:pt x="2945144" y="2604431"/>
                </a:lnTo>
                <a:lnTo>
                  <a:pt x="0" y="2604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2141071" y="3533054"/>
            <a:ext cx="4500408" cy="873875"/>
            <a:chOff x="0" y="0"/>
            <a:chExt cx="1185293" cy="23015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85293" cy="230156"/>
            </a:xfrm>
            <a:custGeom>
              <a:avLst/>
              <a:gdLst/>
              <a:ahLst/>
              <a:cxnLst/>
              <a:rect l="l" t="t" r="r" b="b"/>
              <a:pathLst>
                <a:path w="1185293" h="230156">
                  <a:moveTo>
                    <a:pt x="0" y="0"/>
                  </a:moveTo>
                  <a:lnTo>
                    <a:pt x="1185293" y="0"/>
                  </a:lnTo>
                  <a:lnTo>
                    <a:pt x="1185293" y="230156"/>
                  </a:lnTo>
                  <a:lnTo>
                    <a:pt x="0" y="230156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5542983" y="-792768"/>
            <a:ext cx="3867912" cy="4114800"/>
          </a:xfrm>
          <a:custGeom>
            <a:avLst/>
            <a:gdLst/>
            <a:ahLst/>
            <a:cxnLst/>
            <a:rect l="l" t="t" r="r" b="b"/>
            <a:pathLst>
              <a:path w="3867912" h="4114800">
                <a:moveTo>
                  <a:pt x="0" y="0"/>
                </a:moveTo>
                <a:lnTo>
                  <a:pt x="3867912" y="0"/>
                </a:lnTo>
                <a:lnTo>
                  <a:pt x="3867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1646521" y="3533054"/>
            <a:ext cx="4500408" cy="873875"/>
            <a:chOff x="0" y="0"/>
            <a:chExt cx="1185293" cy="23015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85293" cy="230156"/>
            </a:xfrm>
            <a:custGeom>
              <a:avLst/>
              <a:gdLst/>
              <a:ahLst/>
              <a:cxnLst/>
              <a:rect l="l" t="t" r="r" b="b"/>
              <a:pathLst>
                <a:path w="1185293" h="230156">
                  <a:moveTo>
                    <a:pt x="0" y="0"/>
                  </a:moveTo>
                  <a:lnTo>
                    <a:pt x="1185293" y="0"/>
                  </a:lnTo>
                  <a:lnTo>
                    <a:pt x="1185293" y="230156"/>
                  </a:lnTo>
                  <a:lnTo>
                    <a:pt x="0" y="230156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141071" y="1907007"/>
            <a:ext cx="4500408" cy="873875"/>
            <a:chOff x="0" y="0"/>
            <a:chExt cx="1185293" cy="23015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85293" cy="230156"/>
            </a:xfrm>
            <a:custGeom>
              <a:avLst/>
              <a:gdLst/>
              <a:ahLst/>
              <a:cxnLst/>
              <a:rect l="l" t="t" r="r" b="b"/>
              <a:pathLst>
                <a:path w="1185293" h="230156">
                  <a:moveTo>
                    <a:pt x="0" y="0"/>
                  </a:moveTo>
                  <a:lnTo>
                    <a:pt x="1185293" y="0"/>
                  </a:lnTo>
                  <a:lnTo>
                    <a:pt x="1185293" y="230156"/>
                  </a:lnTo>
                  <a:lnTo>
                    <a:pt x="0" y="230156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646521" y="1907007"/>
            <a:ext cx="4500408" cy="873875"/>
            <a:chOff x="0" y="0"/>
            <a:chExt cx="1185293" cy="23015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85293" cy="230156"/>
            </a:xfrm>
            <a:custGeom>
              <a:avLst/>
              <a:gdLst/>
              <a:ahLst/>
              <a:cxnLst/>
              <a:rect l="l" t="t" r="r" b="b"/>
              <a:pathLst>
                <a:path w="1185293" h="230156">
                  <a:moveTo>
                    <a:pt x="0" y="0"/>
                  </a:moveTo>
                  <a:lnTo>
                    <a:pt x="1185293" y="0"/>
                  </a:lnTo>
                  <a:lnTo>
                    <a:pt x="1185293" y="230156"/>
                  </a:lnTo>
                  <a:lnTo>
                    <a:pt x="0" y="230156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3207705" y="141894"/>
            <a:ext cx="11872590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Garet Book"/>
              </a:rPr>
              <a:t>OutLine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762689" y="2071659"/>
            <a:ext cx="3497094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aret Book"/>
              </a:rPr>
              <a:t>Introduction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463274" y="3658524"/>
            <a:ext cx="3856002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aret Book"/>
              </a:rPr>
              <a:t>Overview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141071" y="2755179"/>
            <a:ext cx="4500408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 Book"/>
              </a:rPr>
              <a:t>section : 1.0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 Book"/>
              </a:rPr>
              <a:t>slide : 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646521" y="2742782"/>
            <a:ext cx="4500408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 Book"/>
              </a:rPr>
              <a:t>section : 1.1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 Book"/>
              </a:rPr>
              <a:t>slide : 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141071" y="4384675"/>
            <a:ext cx="4500408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 Book"/>
              </a:rPr>
              <a:t>section : 2.0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 Book"/>
              </a:rPr>
              <a:t>slide : 8 &amp; 9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646521" y="4384675"/>
            <a:ext cx="4500408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 Book"/>
              </a:rPr>
              <a:t>section : 3.0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 Book"/>
              </a:rPr>
              <a:t>slide : 11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2141071" y="5248275"/>
            <a:ext cx="4500408" cy="873875"/>
            <a:chOff x="0" y="0"/>
            <a:chExt cx="1185293" cy="23015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185293" cy="230156"/>
            </a:xfrm>
            <a:custGeom>
              <a:avLst/>
              <a:gdLst/>
              <a:ahLst/>
              <a:cxnLst/>
              <a:rect l="l" t="t" r="r" b="b"/>
              <a:pathLst>
                <a:path w="1185293" h="230156">
                  <a:moveTo>
                    <a:pt x="0" y="0"/>
                  </a:moveTo>
                  <a:lnTo>
                    <a:pt x="1185293" y="0"/>
                  </a:lnTo>
                  <a:lnTo>
                    <a:pt x="1185293" y="230156"/>
                  </a:lnTo>
                  <a:lnTo>
                    <a:pt x="0" y="230156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1861301" y="3661410"/>
            <a:ext cx="3856002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aret Book"/>
              </a:rPr>
              <a:t>System Analysis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141071" y="6118946"/>
            <a:ext cx="4500408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 Book"/>
              </a:rPr>
              <a:t>section : 3.1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 Book"/>
              </a:rPr>
              <a:t>slide : 13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1646521" y="5210175"/>
            <a:ext cx="4500408" cy="873875"/>
            <a:chOff x="0" y="0"/>
            <a:chExt cx="1185293" cy="230156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185293" cy="230156"/>
            </a:xfrm>
            <a:custGeom>
              <a:avLst/>
              <a:gdLst/>
              <a:ahLst/>
              <a:cxnLst/>
              <a:rect l="l" t="t" r="r" b="b"/>
              <a:pathLst>
                <a:path w="1185293" h="230156">
                  <a:moveTo>
                    <a:pt x="0" y="0"/>
                  </a:moveTo>
                  <a:lnTo>
                    <a:pt x="1185293" y="0"/>
                  </a:lnTo>
                  <a:lnTo>
                    <a:pt x="1185293" y="230156"/>
                  </a:lnTo>
                  <a:lnTo>
                    <a:pt x="0" y="230156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1968724" y="5419725"/>
            <a:ext cx="3856002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aret Book"/>
              </a:rPr>
              <a:t>Face detection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646521" y="6065000"/>
            <a:ext cx="4500408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 Book"/>
              </a:rPr>
              <a:t>section : 3.2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 Book"/>
              </a:rPr>
              <a:t>slide : 14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2141071" y="6963496"/>
            <a:ext cx="4500408" cy="873875"/>
            <a:chOff x="0" y="0"/>
            <a:chExt cx="1185293" cy="230156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185293" cy="230156"/>
            </a:xfrm>
            <a:custGeom>
              <a:avLst/>
              <a:gdLst/>
              <a:ahLst/>
              <a:cxnLst/>
              <a:rect l="l" t="t" r="r" b="b"/>
              <a:pathLst>
                <a:path w="1185293" h="230156">
                  <a:moveTo>
                    <a:pt x="0" y="0"/>
                  </a:moveTo>
                  <a:lnTo>
                    <a:pt x="1185293" y="0"/>
                  </a:lnTo>
                  <a:lnTo>
                    <a:pt x="1185293" y="230156"/>
                  </a:lnTo>
                  <a:lnTo>
                    <a:pt x="0" y="230156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2141071" y="7782646"/>
            <a:ext cx="4500408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 Book"/>
              </a:rPr>
              <a:t>section : 3.2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 Book"/>
              </a:rPr>
              <a:t>slide : 17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2141071" y="8640618"/>
            <a:ext cx="4500408" cy="873875"/>
            <a:chOff x="0" y="0"/>
            <a:chExt cx="1185293" cy="230156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185293" cy="230156"/>
            </a:xfrm>
            <a:custGeom>
              <a:avLst/>
              <a:gdLst/>
              <a:ahLst/>
              <a:cxnLst/>
              <a:rect l="l" t="t" r="r" b="b"/>
              <a:pathLst>
                <a:path w="1185293" h="230156">
                  <a:moveTo>
                    <a:pt x="0" y="0"/>
                  </a:moveTo>
                  <a:lnTo>
                    <a:pt x="1185293" y="0"/>
                  </a:lnTo>
                  <a:lnTo>
                    <a:pt x="1185293" y="230156"/>
                  </a:lnTo>
                  <a:lnTo>
                    <a:pt x="0" y="230156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2463274" y="8816888"/>
            <a:ext cx="3856002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aret Book"/>
              </a:rPr>
              <a:t>System architecture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2141071" y="9630035"/>
            <a:ext cx="4500408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3" lvl="1" indent="-194312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Garet Book"/>
              </a:rPr>
              <a:t>section : 3.4</a:t>
            </a:r>
          </a:p>
          <a:p>
            <a:pPr marL="388623" lvl="1" indent="-194312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Garet Book"/>
              </a:rPr>
              <a:t>slide : 22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11646521" y="6949830"/>
            <a:ext cx="4500408" cy="873875"/>
            <a:chOff x="0" y="0"/>
            <a:chExt cx="1185293" cy="230156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1185293" cy="230156"/>
            </a:xfrm>
            <a:custGeom>
              <a:avLst/>
              <a:gdLst/>
              <a:ahLst/>
              <a:cxnLst/>
              <a:rect l="l" t="t" r="r" b="b"/>
              <a:pathLst>
                <a:path w="1185293" h="230156">
                  <a:moveTo>
                    <a:pt x="0" y="0"/>
                  </a:moveTo>
                  <a:lnTo>
                    <a:pt x="1185293" y="0"/>
                  </a:lnTo>
                  <a:lnTo>
                    <a:pt x="1185293" y="230156"/>
                  </a:lnTo>
                  <a:lnTo>
                    <a:pt x="0" y="230156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2403781" y="5447020"/>
            <a:ext cx="3856002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aret Book"/>
              </a:rPr>
              <a:t>Multi-face attendance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1861301" y="7138150"/>
            <a:ext cx="3856002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aret Book"/>
              </a:rPr>
              <a:t>Face recognation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1646521" y="7777927"/>
            <a:ext cx="4500408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 Book"/>
              </a:rPr>
              <a:t>section : 3.3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 Book"/>
              </a:rPr>
              <a:t>slide : 19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11646521" y="8535843"/>
            <a:ext cx="4500408" cy="873875"/>
            <a:chOff x="0" y="0"/>
            <a:chExt cx="1185293" cy="230156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1185293" cy="230156"/>
            </a:xfrm>
            <a:custGeom>
              <a:avLst/>
              <a:gdLst/>
              <a:ahLst/>
              <a:cxnLst/>
              <a:rect l="l" t="t" r="r" b="b"/>
              <a:pathLst>
                <a:path w="1185293" h="230156">
                  <a:moveTo>
                    <a:pt x="0" y="0"/>
                  </a:moveTo>
                  <a:lnTo>
                    <a:pt x="1185293" y="0"/>
                  </a:lnTo>
                  <a:lnTo>
                    <a:pt x="1185293" y="230156"/>
                  </a:lnTo>
                  <a:lnTo>
                    <a:pt x="0" y="230156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11968724" y="8661313"/>
            <a:ext cx="3856002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aret Book"/>
              </a:rPr>
              <a:t>Conclusion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1646521" y="9525260"/>
            <a:ext cx="4500408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3" lvl="1" indent="-194312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Garet Book"/>
              </a:rPr>
              <a:t>section : 4.0</a:t>
            </a:r>
          </a:p>
          <a:p>
            <a:pPr marL="388623" lvl="1" indent="-194312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Garet Book"/>
              </a:rPr>
              <a:t>slide : 25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1968724" y="2058324"/>
            <a:ext cx="3856002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aret Book"/>
              </a:rPr>
              <a:t>Problems &amp; solutions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2141071" y="7182571"/>
            <a:ext cx="450040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Garet Book"/>
              </a:rPr>
              <a:t>Data-set &amp; pre-processing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41354" y="7418911"/>
            <a:ext cx="3950352" cy="3493350"/>
          </a:xfrm>
          <a:custGeom>
            <a:avLst/>
            <a:gdLst/>
            <a:ahLst/>
            <a:cxnLst/>
            <a:rect l="l" t="t" r="r" b="b"/>
            <a:pathLst>
              <a:path w="3950352" h="3493350">
                <a:moveTo>
                  <a:pt x="0" y="0"/>
                </a:moveTo>
                <a:lnTo>
                  <a:pt x="3950352" y="0"/>
                </a:lnTo>
                <a:lnTo>
                  <a:pt x="3950352" y="3493351"/>
                </a:lnTo>
                <a:lnTo>
                  <a:pt x="0" y="34933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443537" y="6467628"/>
            <a:ext cx="4769605" cy="4309989"/>
          </a:xfrm>
          <a:custGeom>
            <a:avLst/>
            <a:gdLst/>
            <a:ahLst/>
            <a:cxnLst/>
            <a:rect l="l" t="t" r="r" b="b"/>
            <a:pathLst>
              <a:path w="4769605" h="4309989">
                <a:moveTo>
                  <a:pt x="0" y="0"/>
                </a:moveTo>
                <a:lnTo>
                  <a:pt x="4769606" y="0"/>
                </a:lnTo>
                <a:lnTo>
                  <a:pt x="4769606" y="4309989"/>
                </a:lnTo>
                <a:lnTo>
                  <a:pt x="0" y="43099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75961" y="522287"/>
            <a:ext cx="5105622" cy="523322"/>
            <a:chOff x="0" y="0"/>
            <a:chExt cx="1344691" cy="1378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4691" cy="137830"/>
            </a:xfrm>
            <a:custGeom>
              <a:avLst/>
              <a:gdLst/>
              <a:ahLst/>
              <a:cxnLst/>
              <a:rect l="l" t="t" r="r" b="b"/>
              <a:pathLst>
                <a:path w="1344691" h="137830">
                  <a:moveTo>
                    <a:pt x="0" y="0"/>
                  </a:moveTo>
                  <a:lnTo>
                    <a:pt x="1344691" y="0"/>
                  </a:lnTo>
                  <a:lnTo>
                    <a:pt x="1344691" y="137830"/>
                  </a:lnTo>
                  <a:lnTo>
                    <a:pt x="0" y="137830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75264" y="9878611"/>
            <a:ext cx="2552811" cy="816778"/>
            <a:chOff x="0" y="0"/>
            <a:chExt cx="672345" cy="21511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72345" cy="215118"/>
            </a:xfrm>
            <a:custGeom>
              <a:avLst/>
              <a:gdLst/>
              <a:ahLst/>
              <a:cxnLst/>
              <a:rect l="l" t="t" r="r" b="b"/>
              <a:pathLst>
                <a:path w="672345" h="215118">
                  <a:moveTo>
                    <a:pt x="0" y="0"/>
                  </a:moveTo>
                  <a:lnTo>
                    <a:pt x="672345" y="0"/>
                  </a:lnTo>
                  <a:lnTo>
                    <a:pt x="672345" y="215118"/>
                  </a:lnTo>
                  <a:lnTo>
                    <a:pt x="0" y="215118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828340" y="224496"/>
            <a:ext cx="2552811" cy="1563029"/>
            <a:chOff x="0" y="0"/>
            <a:chExt cx="672345" cy="4116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72345" cy="411662"/>
            </a:xfrm>
            <a:custGeom>
              <a:avLst/>
              <a:gdLst/>
              <a:ahLst/>
              <a:cxnLst/>
              <a:rect l="l" t="t" r="r" b="b"/>
              <a:pathLst>
                <a:path w="672345" h="411662">
                  <a:moveTo>
                    <a:pt x="0" y="0"/>
                  </a:moveTo>
                  <a:lnTo>
                    <a:pt x="672345" y="0"/>
                  </a:lnTo>
                  <a:lnTo>
                    <a:pt x="672345" y="411662"/>
                  </a:lnTo>
                  <a:lnTo>
                    <a:pt x="0" y="411662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007198" y="224496"/>
            <a:ext cx="7906982" cy="4752981"/>
            <a:chOff x="0" y="0"/>
            <a:chExt cx="2082497" cy="125181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82497" cy="1251814"/>
            </a:xfrm>
            <a:custGeom>
              <a:avLst/>
              <a:gdLst/>
              <a:ahLst/>
              <a:cxnLst/>
              <a:rect l="l" t="t" r="r" b="b"/>
              <a:pathLst>
                <a:path w="2082497" h="1251814">
                  <a:moveTo>
                    <a:pt x="0" y="0"/>
                  </a:moveTo>
                  <a:lnTo>
                    <a:pt x="2082497" y="0"/>
                  </a:lnTo>
                  <a:lnTo>
                    <a:pt x="2082497" y="1251814"/>
                  </a:lnTo>
                  <a:lnTo>
                    <a:pt x="0" y="1251814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0951993" y="3736242"/>
            <a:ext cx="6799320" cy="1030072"/>
          </a:xfrm>
          <a:custGeom>
            <a:avLst/>
            <a:gdLst/>
            <a:ahLst/>
            <a:cxnLst/>
            <a:rect l="l" t="t" r="r" b="b"/>
            <a:pathLst>
              <a:path w="6799320" h="1030072">
                <a:moveTo>
                  <a:pt x="0" y="0"/>
                </a:moveTo>
                <a:lnTo>
                  <a:pt x="6799320" y="0"/>
                </a:lnTo>
                <a:lnTo>
                  <a:pt x="6799320" y="1030071"/>
                </a:lnTo>
                <a:lnTo>
                  <a:pt x="0" y="10300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475264" y="5355228"/>
            <a:ext cx="6147961" cy="4814873"/>
            <a:chOff x="0" y="0"/>
            <a:chExt cx="1619216" cy="126811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619216" cy="1268115"/>
            </a:xfrm>
            <a:custGeom>
              <a:avLst/>
              <a:gdLst/>
              <a:ahLst/>
              <a:cxnLst/>
              <a:rect l="l" t="t" r="r" b="b"/>
              <a:pathLst>
                <a:path w="1619216" h="1268115">
                  <a:moveTo>
                    <a:pt x="0" y="0"/>
                  </a:moveTo>
                  <a:lnTo>
                    <a:pt x="1619216" y="0"/>
                  </a:lnTo>
                  <a:lnTo>
                    <a:pt x="1619216" y="1268115"/>
                  </a:lnTo>
                  <a:lnTo>
                    <a:pt x="0" y="1268115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618194" y="5426845"/>
            <a:ext cx="5907027" cy="4586514"/>
          </a:xfrm>
          <a:custGeom>
            <a:avLst/>
            <a:gdLst/>
            <a:ahLst/>
            <a:cxnLst/>
            <a:rect l="l" t="t" r="r" b="b"/>
            <a:pathLst>
              <a:path w="5907027" h="4586514">
                <a:moveTo>
                  <a:pt x="0" y="0"/>
                </a:moveTo>
                <a:lnTo>
                  <a:pt x="5907027" y="0"/>
                </a:lnTo>
                <a:lnTo>
                  <a:pt x="5907027" y="4586514"/>
                </a:lnTo>
                <a:lnTo>
                  <a:pt x="0" y="45865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7791706" y="5320377"/>
            <a:ext cx="5816087" cy="4849724"/>
            <a:chOff x="0" y="0"/>
            <a:chExt cx="1531809" cy="127729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31809" cy="1277293"/>
            </a:xfrm>
            <a:custGeom>
              <a:avLst/>
              <a:gdLst/>
              <a:ahLst/>
              <a:cxnLst/>
              <a:rect l="l" t="t" r="r" b="b"/>
              <a:pathLst>
                <a:path w="1531809" h="1277293">
                  <a:moveTo>
                    <a:pt x="0" y="0"/>
                  </a:moveTo>
                  <a:lnTo>
                    <a:pt x="1531809" y="0"/>
                  </a:lnTo>
                  <a:lnTo>
                    <a:pt x="1531809" y="1277293"/>
                  </a:lnTo>
                  <a:lnTo>
                    <a:pt x="0" y="1277293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7895881" y="5426845"/>
            <a:ext cx="5592574" cy="4586514"/>
          </a:xfrm>
          <a:custGeom>
            <a:avLst/>
            <a:gdLst/>
            <a:ahLst/>
            <a:cxnLst/>
            <a:rect l="l" t="t" r="r" b="b"/>
            <a:pathLst>
              <a:path w="5592574" h="4586514">
                <a:moveTo>
                  <a:pt x="0" y="0"/>
                </a:moveTo>
                <a:lnTo>
                  <a:pt x="5592574" y="0"/>
                </a:lnTo>
                <a:lnTo>
                  <a:pt x="5592574" y="4586514"/>
                </a:lnTo>
                <a:lnTo>
                  <a:pt x="0" y="45865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561" b="-7119"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593753" y="2193192"/>
            <a:ext cx="8643304" cy="2288887"/>
            <a:chOff x="0" y="0"/>
            <a:chExt cx="2276426" cy="60283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276426" cy="602834"/>
            </a:xfrm>
            <a:custGeom>
              <a:avLst/>
              <a:gdLst/>
              <a:ahLst/>
              <a:cxnLst/>
              <a:rect l="l" t="t" r="r" b="b"/>
              <a:pathLst>
                <a:path w="2276426" h="602834">
                  <a:moveTo>
                    <a:pt x="0" y="0"/>
                  </a:moveTo>
                  <a:lnTo>
                    <a:pt x="2276426" y="0"/>
                  </a:lnTo>
                  <a:lnTo>
                    <a:pt x="2276426" y="602834"/>
                  </a:lnTo>
                  <a:lnTo>
                    <a:pt x="0" y="602834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653967" y="2214817"/>
            <a:ext cx="8490033" cy="2245636"/>
          </a:xfrm>
          <a:custGeom>
            <a:avLst/>
            <a:gdLst/>
            <a:ahLst/>
            <a:cxnLst/>
            <a:rect l="l" t="t" r="r" b="b"/>
            <a:pathLst>
              <a:path w="8490033" h="2245636">
                <a:moveTo>
                  <a:pt x="0" y="0"/>
                </a:moveTo>
                <a:lnTo>
                  <a:pt x="8490033" y="0"/>
                </a:lnTo>
                <a:lnTo>
                  <a:pt x="8490033" y="2245636"/>
                </a:lnTo>
                <a:lnTo>
                  <a:pt x="0" y="22456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710" b="-6710"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593753" y="38100"/>
            <a:ext cx="8821402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Garet Book"/>
              </a:rPr>
              <a:t>Distance calculation and Accuracy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007198" y="247755"/>
            <a:ext cx="6652901" cy="246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Garet Book"/>
              </a:rPr>
              <a:t>Here we use triplet loss function with to calculate the distance between:</a:t>
            </a:r>
          </a:p>
          <a:p>
            <a:pPr marL="1209039" lvl="2" indent="-403013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Garet Book"/>
              </a:rPr>
              <a:t> anchor and positive </a:t>
            </a:r>
          </a:p>
          <a:p>
            <a:pPr marL="1209039" lvl="2" indent="-403013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Garet Book"/>
              </a:rPr>
              <a:t>anchor and negative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007198" y="2992858"/>
            <a:ext cx="6652901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Garet Book"/>
              </a:rPr>
              <a:t>This is our Loss function :</a:t>
            </a:r>
          </a:p>
          <a:p>
            <a:pPr marL="1209039" lvl="2" indent="-403013">
              <a:lnSpc>
                <a:spcPts val="3919"/>
              </a:lnSpc>
              <a:buFont typeface="Arial"/>
              <a:buChar char="⚬"/>
            </a:pPr>
            <a:endParaRPr lang="en-US" sz="2799">
              <a:solidFill>
                <a:srgbClr val="000000"/>
              </a:solidFill>
              <a:latin typeface="Garet Book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46823" y="1041274"/>
            <a:ext cx="1773234" cy="1568095"/>
          </a:xfrm>
          <a:custGeom>
            <a:avLst/>
            <a:gdLst/>
            <a:ahLst/>
            <a:cxnLst/>
            <a:rect l="l" t="t" r="r" b="b"/>
            <a:pathLst>
              <a:path w="1773234" h="1568095">
                <a:moveTo>
                  <a:pt x="0" y="0"/>
                </a:moveTo>
                <a:lnTo>
                  <a:pt x="1773235" y="0"/>
                </a:lnTo>
                <a:lnTo>
                  <a:pt x="1773235" y="1568095"/>
                </a:lnTo>
                <a:lnTo>
                  <a:pt x="0" y="1568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841354" y="7418911"/>
            <a:ext cx="3950352" cy="3493350"/>
          </a:xfrm>
          <a:custGeom>
            <a:avLst/>
            <a:gdLst/>
            <a:ahLst/>
            <a:cxnLst/>
            <a:rect l="l" t="t" r="r" b="b"/>
            <a:pathLst>
              <a:path w="3950352" h="3493350">
                <a:moveTo>
                  <a:pt x="0" y="0"/>
                </a:moveTo>
                <a:lnTo>
                  <a:pt x="3950352" y="0"/>
                </a:lnTo>
                <a:lnTo>
                  <a:pt x="3950352" y="3493351"/>
                </a:lnTo>
                <a:lnTo>
                  <a:pt x="0" y="34933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3442013" y="5360929"/>
            <a:ext cx="377850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5" name="AutoShape 5"/>
          <p:cNvSpPr/>
          <p:nvPr/>
        </p:nvSpPr>
        <p:spPr>
          <a:xfrm>
            <a:off x="11195998" y="5360929"/>
            <a:ext cx="447786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6" name="AutoShape 6"/>
          <p:cNvSpPr/>
          <p:nvPr/>
        </p:nvSpPr>
        <p:spPr>
          <a:xfrm>
            <a:off x="7220517" y="5360929"/>
            <a:ext cx="397548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4145535" y="8132006"/>
            <a:ext cx="4769605" cy="4309989"/>
          </a:xfrm>
          <a:custGeom>
            <a:avLst/>
            <a:gdLst/>
            <a:ahLst/>
            <a:cxnLst/>
            <a:rect l="l" t="t" r="r" b="b"/>
            <a:pathLst>
              <a:path w="4769605" h="4309989">
                <a:moveTo>
                  <a:pt x="0" y="0"/>
                </a:moveTo>
                <a:lnTo>
                  <a:pt x="4769605" y="0"/>
                </a:lnTo>
                <a:lnTo>
                  <a:pt x="4769605" y="4309988"/>
                </a:lnTo>
                <a:lnTo>
                  <a:pt x="0" y="4309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710908" y="1408112"/>
            <a:ext cx="5105622" cy="523322"/>
            <a:chOff x="0" y="0"/>
            <a:chExt cx="1344691" cy="13783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44691" cy="137830"/>
            </a:xfrm>
            <a:custGeom>
              <a:avLst/>
              <a:gdLst/>
              <a:ahLst/>
              <a:cxnLst/>
              <a:rect l="l" t="t" r="r" b="b"/>
              <a:pathLst>
                <a:path w="1344691" h="137830">
                  <a:moveTo>
                    <a:pt x="0" y="0"/>
                  </a:moveTo>
                  <a:lnTo>
                    <a:pt x="1344691" y="0"/>
                  </a:lnTo>
                  <a:lnTo>
                    <a:pt x="1344691" y="137830"/>
                  </a:lnTo>
                  <a:lnTo>
                    <a:pt x="0" y="137830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75264" y="9878611"/>
            <a:ext cx="2552811" cy="816778"/>
            <a:chOff x="0" y="0"/>
            <a:chExt cx="672345" cy="2151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72345" cy="215118"/>
            </a:xfrm>
            <a:custGeom>
              <a:avLst/>
              <a:gdLst/>
              <a:ahLst/>
              <a:cxnLst/>
              <a:rect l="l" t="t" r="r" b="b"/>
              <a:pathLst>
                <a:path w="672345" h="215118">
                  <a:moveTo>
                    <a:pt x="0" y="0"/>
                  </a:moveTo>
                  <a:lnTo>
                    <a:pt x="672345" y="0"/>
                  </a:lnTo>
                  <a:lnTo>
                    <a:pt x="672345" y="215118"/>
                  </a:lnTo>
                  <a:lnTo>
                    <a:pt x="0" y="215118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828340" y="224496"/>
            <a:ext cx="2552811" cy="1563029"/>
            <a:chOff x="0" y="0"/>
            <a:chExt cx="672345" cy="41166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72345" cy="411662"/>
            </a:xfrm>
            <a:custGeom>
              <a:avLst/>
              <a:gdLst/>
              <a:ahLst/>
              <a:cxnLst/>
              <a:rect l="l" t="t" r="r" b="b"/>
              <a:pathLst>
                <a:path w="672345" h="411662">
                  <a:moveTo>
                    <a:pt x="0" y="0"/>
                  </a:moveTo>
                  <a:lnTo>
                    <a:pt x="672345" y="0"/>
                  </a:lnTo>
                  <a:lnTo>
                    <a:pt x="672345" y="411662"/>
                  </a:lnTo>
                  <a:lnTo>
                    <a:pt x="0" y="411662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82056" y="4113115"/>
            <a:ext cx="2457528" cy="2457528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654109" y="4085162"/>
            <a:ext cx="2551536" cy="255153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5994366" y="4360881"/>
            <a:ext cx="1570985" cy="2000096"/>
          </a:xfrm>
          <a:custGeom>
            <a:avLst/>
            <a:gdLst/>
            <a:ahLst/>
            <a:cxnLst/>
            <a:rect l="l" t="t" r="r" b="b"/>
            <a:pathLst>
              <a:path w="1570985" h="2000096">
                <a:moveTo>
                  <a:pt x="0" y="0"/>
                </a:moveTo>
                <a:lnTo>
                  <a:pt x="1570985" y="0"/>
                </a:lnTo>
                <a:lnTo>
                  <a:pt x="1570985" y="2000096"/>
                </a:lnTo>
                <a:lnTo>
                  <a:pt x="0" y="20000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0575485" y="4085162"/>
            <a:ext cx="2457528" cy="2457528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10857686" y="4678786"/>
            <a:ext cx="1893126" cy="1635187"/>
          </a:xfrm>
          <a:custGeom>
            <a:avLst/>
            <a:gdLst/>
            <a:ahLst/>
            <a:cxnLst/>
            <a:rect l="l" t="t" r="r" b="b"/>
            <a:pathLst>
              <a:path w="1893126" h="1635187">
                <a:moveTo>
                  <a:pt x="0" y="0"/>
                </a:moveTo>
                <a:lnTo>
                  <a:pt x="1893126" y="0"/>
                </a:lnTo>
                <a:lnTo>
                  <a:pt x="1893126" y="1635187"/>
                </a:lnTo>
                <a:lnTo>
                  <a:pt x="0" y="16351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8" name="Group 28"/>
          <p:cNvGrpSpPr/>
          <p:nvPr/>
        </p:nvGrpSpPr>
        <p:grpSpPr>
          <a:xfrm>
            <a:off x="14944800" y="4104678"/>
            <a:ext cx="2457528" cy="2457528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15402854" y="4562731"/>
            <a:ext cx="1541422" cy="1541422"/>
          </a:xfrm>
          <a:custGeom>
            <a:avLst/>
            <a:gdLst/>
            <a:ahLst/>
            <a:cxnLst/>
            <a:rect l="l" t="t" r="r" b="b"/>
            <a:pathLst>
              <a:path w="1541422" h="1541422">
                <a:moveTo>
                  <a:pt x="0" y="0"/>
                </a:moveTo>
                <a:lnTo>
                  <a:pt x="1541421" y="0"/>
                </a:lnTo>
                <a:lnTo>
                  <a:pt x="1541421" y="1541422"/>
                </a:lnTo>
                <a:lnTo>
                  <a:pt x="0" y="15414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433496" y="4803544"/>
            <a:ext cx="2154646" cy="1020764"/>
          </a:xfrm>
          <a:custGeom>
            <a:avLst/>
            <a:gdLst/>
            <a:ahLst/>
            <a:cxnLst/>
            <a:rect l="l" t="t" r="r" b="b"/>
            <a:pathLst>
              <a:path w="2154646" h="1020764">
                <a:moveTo>
                  <a:pt x="0" y="0"/>
                </a:moveTo>
                <a:lnTo>
                  <a:pt x="2154647" y="0"/>
                </a:lnTo>
                <a:lnTo>
                  <a:pt x="2154647" y="1020763"/>
                </a:lnTo>
                <a:lnTo>
                  <a:pt x="0" y="102076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1028700" y="923925"/>
            <a:ext cx="882140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Garet Book"/>
              </a:rPr>
              <a:t>Educational System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46823" y="1041274"/>
            <a:ext cx="1773234" cy="1568095"/>
          </a:xfrm>
          <a:custGeom>
            <a:avLst/>
            <a:gdLst/>
            <a:ahLst/>
            <a:cxnLst/>
            <a:rect l="l" t="t" r="r" b="b"/>
            <a:pathLst>
              <a:path w="1773234" h="1568095">
                <a:moveTo>
                  <a:pt x="0" y="0"/>
                </a:moveTo>
                <a:lnTo>
                  <a:pt x="1773235" y="0"/>
                </a:lnTo>
                <a:lnTo>
                  <a:pt x="1773235" y="1568095"/>
                </a:lnTo>
                <a:lnTo>
                  <a:pt x="0" y="1568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841354" y="7418911"/>
            <a:ext cx="3950352" cy="3493350"/>
          </a:xfrm>
          <a:custGeom>
            <a:avLst/>
            <a:gdLst/>
            <a:ahLst/>
            <a:cxnLst/>
            <a:rect l="l" t="t" r="r" b="b"/>
            <a:pathLst>
              <a:path w="3950352" h="3493350">
                <a:moveTo>
                  <a:pt x="0" y="0"/>
                </a:moveTo>
                <a:lnTo>
                  <a:pt x="3950352" y="0"/>
                </a:lnTo>
                <a:lnTo>
                  <a:pt x="3950352" y="3493351"/>
                </a:lnTo>
                <a:lnTo>
                  <a:pt x="0" y="34933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43537" y="6467628"/>
            <a:ext cx="4769605" cy="4309989"/>
          </a:xfrm>
          <a:custGeom>
            <a:avLst/>
            <a:gdLst/>
            <a:ahLst/>
            <a:cxnLst/>
            <a:rect l="l" t="t" r="r" b="b"/>
            <a:pathLst>
              <a:path w="4769605" h="4309989">
                <a:moveTo>
                  <a:pt x="0" y="0"/>
                </a:moveTo>
                <a:lnTo>
                  <a:pt x="4769606" y="0"/>
                </a:lnTo>
                <a:lnTo>
                  <a:pt x="4769606" y="4309989"/>
                </a:lnTo>
                <a:lnTo>
                  <a:pt x="0" y="43099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10908" y="1408112"/>
            <a:ext cx="5105622" cy="523322"/>
            <a:chOff x="0" y="0"/>
            <a:chExt cx="1344691" cy="1378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4691" cy="137830"/>
            </a:xfrm>
            <a:custGeom>
              <a:avLst/>
              <a:gdLst/>
              <a:ahLst/>
              <a:cxnLst/>
              <a:rect l="l" t="t" r="r" b="b"/>
              <a:pathLst>
                <a:path w="1344691" h="137830">
                  <a:moveTo>
                    <a:pt x="0" y="0"/>
                  </a:moveTo>
                  <a:lnTo>
                    <a:pt x="1344691" y="0"/>
                  </a:lnTo>
                  <a:lnTo>
                    <a:pt x="1344691" y="137830"/>
                  </a:lnTo>
                  <a:lnTo>
                    <a:pt x="0" y="137830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75264" y="9878611"/>
            <a:ext cx="2552811" cy="816778"/>
            <a:chOff x="0" y="0"/>
            <a:chExt cx="672345" cy="2151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72345" cy="215118"/>
            </a:xfrm>
            <a:custGeom>
              <a:avLst/>
              <a:gdLst/>
              <a:ahLst/>
              <a:cxnLst/>
              <a:rect l="l" t="t" r="r" b="b"/>
              <a:pathLst>
                <a:path w="672345" h="215118">
                  <a:moveTo>
                    <a:pt x="0" y="0"/>
                  </a:moveTo>
                  <a:lnTo>
                    <a:pt x="672345" y="0"/>
                  </a:lnTo>
                  <a:lnTo>
                    <a:pt x="672345" y="215118"/>
                  </a:lnTo>
                  <a:lnTo>
                    <a:pt x="0" y="215118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828340" y="224496"/>
            <a:ext cx="2552811" cy="1563029"/>
            <a:chOff x="0" y="0"/>
            <a:chExt cx="672345" cy="41166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72345" cy="411662"/>
            </a:xfrm>
            <a:custGeom>
              <a:avLst/>
              <a:gdLst/>
              <a:ahLst/>
              <a:cxnLst/>
              <a:rect l="l" t="t" r="r" b="b"/>
              <a:pathLst>
                <a:path w="672345" h="411662">
                  <a:moveTo>
                    <a:pt x="0" y="0"/>
                  </a:moveTo>
                  <a:lnTo>
                    <a:pt x="672345" y="0"/>
                  </a:lnTo>
                  <a:lnTo>
                    <a:pt x="672345" y="411662"/>
                  </a:lnTo>
                  <a:lnTo>
                    <a:pt x="0" y="411662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423651" y="719250"/>
            <a:ext cx="7404689" cy="4222938"/>
            <a:chOff x="0" y="0"/>
            <a:chExt cx="1950206" cy="111221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50206" cy="1112214"/>
            </a:xfrm>
            <a:custGeom>
              <a:avLst/>
              <a:gdLst/>
              <a:ahLst/>
              <a:cxnLst/>
              <a:rect l="l" t="t" r="r" b="b"/>
              <a:pathLst>
                <a:path w="1950206" h="1112214">
                  <a:moveTo>
                    <a:pt x="0" y="0"/>
                  </a:moveTo>
                  <a:lnTo>
                    <a:pt x="1950206" y="0"/>
                  </a:lnTo>
                  <a:lnTo>
                    <a:pt x="1950206" y="1112214"/>
                  </a:lnTo>
                  <a:lnTo>
                    <a:pt x="0" y="1112214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10193" y="2609369"/>
            <a:ext cx="7639415" cy="6842202"/>
            <a:chOff x="0" y="0"/>
            <a:chExt cx="2012027" cy="180206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12027" cy="1802061"/>
            </a:xfrm>
            <a:custGeom>
              <a:avLst/>
              <a:gdLst/>
              <a:ahLst/>
              <a:cxnLst/>
              <a:rect l="l" t="t" r="r" b="b"/>
              <a:pathLst>
                <a:path w="2012027" h="1802061">
                  <a:moveTo>
                    <a:pt x="0" y="0"/>
                  </a:moveTo>
                  <a:lnTo>
                    <a:pt x="2012027" y="0"/>
                  </a:lnTo>
                  <a:lnTo>
                    <a:pt x="2012027" y="1802061"/>
                  </a:lnTo>
                  <a:lnTo>
                    <a:pt x="0" y="1802061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9515588" y="795905"/>
            <a:ext cx="7190153" cy="4044461"/>
          </a:xfrm>
          <a:custGeom>
            <a:avLst/>
            <a:gdLst/>
            <a:ahLst/>
            <a:cxnLst/>
            <a:rect l="l" t="t" r="r" b="b"/>
            <a:pathLst>
              <a:path w="7190153" h="4044461">
                <a:moveTo>
                  <a:pt x="0" y="0"/>
                </a:moveTo>
                <a:lnTo>
                  <a:pt x="7190153" y="0"/>
                </a:lnTo>
                <a:lnTo>
                  <a:pt x="7190153" y="4044461"/>
                </a:lnTo>
                <a:lnTo>
                  <a:pt x="0" y="40444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9423651" y="5143500"/>
            <a:ext cx="7404689" cy="4216085"/>
            <a:chOff x="0" y="0"/>
            <a:chExt cx="1950206" cy="111040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950206" cy="1110409"/>
            </a:xfrm>
            <a:custGeom>
              <a:avLst/>
              <a:gdLst/>
              <a:ahLst/>
              <a:cxnLst/>
              <a:rect l="l" t="t" r="r" b="b"/>
              <a:pathLst>
                <a:path w="1950206" h="1110409">
                  <a:moveTo>
                    <a:pt x="0" y="0"/>
                  </a:moveTo>
                  <a:lnTo>
                    <a:pt x="1950206" y="0"/>
                  </a:lnTo>
                  <a:lnTo>
                    <a:pt x="1950206" y="1110409"/>
                  </a:lnTo>
                  <a:lnTo>
                    <a:pt x="0" y="1110409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9517453" y="5198690"/>
            <a:ext cx="7217084" cy="4059610"/>
          </a:xfrm>
          <a:custGeom>
            <a:avLst/>
            <a:gdLst/>
            <a:ahLst/>
            <a:cxnLst/>
            <a:rect l="l" t="t" r="r" b="b"/>
            <a:pathLst>
              <a:path w="7217084" h="4059610">
                <a:moveTo>
                  <a:pt x="0" y="0"/>
                </a:moveTo>
                <a:lnTo>
                  <a:pt x="7217085" y="0"/>
                </a:lnTo>
                <a:lnTo>
                  <a:pt x="7217085" y="4059610"/>
                </a:lnTo>
                <a:lnTo>
                  <a:pt x="0" y="40596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028700" y="923925"/>
            <a:ext cx="882140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Garet Book"/>
              </a:rPr>
              <a:t>System Architecture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10193" y="2571269"/>
            <a:ext cx="6351609" cy="2072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aret Book"/>
              </a:rPr>
              <a:t>The system will have three main user roles:</a:t>
            </a:r>
          </a:p>
          <a:p>
            <a:pPr marL="1036320" lvl="2" indent="-345440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Garet Book"/>
              </a:rPr>
              <a:t>Teacher</a:t>
            </a:r>
          </a:p>
          <a:p>
            <a:pPr marL="1036320" lvl="2" indent="-345440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Garet Book"/>
              </a:rPr>
              <a:t>Student</a:t>
            </a:r>
          </a:p>
          <a:p>
            <a:pPr marL="1036320" lvl="2" indent="-345440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Garet Book"/>
              </a:rPr>
              <a:t>Administrator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10193" y="5002985"/>
            <a:ext cx="7639415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aret Book"/>
              </a:rPr>
              <a:t>Teachers will be able to upload and manage courses, lessons, and quizzes.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10193" y="6401448"/>
            <a:ext cx="7639415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aret Book"/>
              </a:rPr>
              <a:t>Students will be able to access and view these courses, lessons, and quizzes.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10193" y="7797813"/>
            <a:ext cx="7639415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aret Book"/>
              </a:rPr>
              <a:t>Administrators will be able to manage attendance and monitor progress.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34962" y="1832043"/>
            <a:ext cx="1773234" cy="1568095"/>
          </a:xfrm>
          <a:custGeom>
            <a:avLst/>
            <a:gdLst/>
            <a:ahLst/>
            <a:cxnLst/>
            <a:rect l="l" t="t" r="r" b="b"/>
            <a:pathLst>
              <a:path w="1773234" h="1568095">
                <a:moveTo>
                  <a:pt x="0" y="0"/>
                </a:moveTo>
                <a:lnTo>
                  <a:pt x="1773234" y="0"/>
                </a:lnTo>
                <a:lnTo>
                  <a:pt x="1773234" y="1568095"/>
                </a:lnTo>
                <a:lnTo>
                  <a:pt x="0" y="1568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841354" y="7418911"/>
            <a:ext cx="3950352" cy="3493350"/>
          </a:xfrm>
          <a:custGeom>
            <a:avLst/>
            <a:gdLst/>
            <a:ahLst/>
            <a:cxnLst/>
            <a:rect l="l" t="t" r="r" b="b"/>
            <a:pathLst>
              <a:path w="3950352" h="3493350">
                <a:moveTo>
                  <a:pt x="0" y="0"/>
                </a:moveTo>
                <a:lnTo>
                  <a:pt x="3950352" y="0"/>
                </a:lnTo>
                <a:lnTo>
                  <a:pt x="3950352" y="3493351"/>
                </a:lnTo>
                <a:lnTo>
                  <a:pt x="0" y="34933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43537" y="6467628"/>
            <a:ext cx="4769605" cy="4309989"/>
          </a:xfrm>
          <a:custGeom>
            <a:avLst/>
            <a:gdLst/>
            <a:ahLst/>
            <a:cxnLst/>
            <a:rect l="l" t="t" r="r" b="b"/>
            <a:pathLst>
              <a:path w="4769605" h="4309989">
                <a:moveTo>
                  <a:pt x="0" y="0"/>
                </a:moveTo>
                <a:lnTo>
                  <a:pt x="4769606" y="0"/>
                </a:lnTo>
                <a:lnTo>
                  <a:pt x="4769606" y="4309989"/>
                </a:lnTo>
                <a:lnTo>
                  <a:pt x="0" y="43099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75264" y="603908"/>
            <a:ext cx="5105622" cy="523322"/>
            <a:chOff x="0" y="0"/>
            <a:chExt cx="1344691" cy="1378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4691" cy="137830"/>
            </a:xfrm>
            <a:custGeom>
              <a:avLst/>
              <a:gdLst/>
              <a:ahLst/>
              <a:cxnLst/>
              <a:rect l="l" t="t" r="r" b="b"/>
              <a:pathLst>
                <a:path w="1344691" h="137830">
                  <a:moveTo>
                    <a:pt x="0" y="0"/>
                  </a:moveTo>
                  <a:lnTo>
                    <a:pt x="1344691" y="0"/>
                  </a:lnTo>
                  <a:lnTo>
                    <a:pt x="1344691" y="137830"/>
                  </a:lnTo>
                  <a:lnTo>
                    <a:pt x="0" y="137830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75264" y="9878611"/>
            <a:ext cx="2552811" cy="816778"/>
            <a:chOff x="0" y="0"/>
            <a:chExt cx="672345" cy="2151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72345" cy="215118"/>
            </a:xfrm>
            <a:custGeom>
              <a:avLst/>
              <a:gdLst/>
              <a:ahLst/>
              <a:cxnLst/>
              <a:rect l="l" t="t" r="r" b="b"/>
              <a:pathLst>
                <a:path w="672345" h="215118">
                  <a:moveTo>
                    <a:pt x="0" y="0"/>
                  </a:moveTo>
                  <a:lnTo>
                    <a:pt x="672345" y="0"/>
                  </a:lnTo>
                  <a:lnTo>
                    <a:pt x="672345" y="215118"/>
                  </a:lnTo>
                  <a:lnTo>
                    <a:pt x="0" y="215118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920326" y="1219216"/>
            <a:ext cx="2552811" cy="1563029"/>
            <a:chOff x="0" y="0"/>
            <a:chExt cx="672345" cy="41166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72345" cy="411662"/>
            </a:xfrm>
            <a:custGeom>
              <a:avLst/>
              <a:gdLst/>
              <a:ahLst/>
              <a:cxnLst/>
              <a:rect l="l" t="t" r="r" b="b"/>
              <a:pathLst>
                <a:path w="672345" h="411662">
                  <a:moveTo>
                    <a:pt x="0" y="0"/>
                  </a:moveTo>
                  <a:lnTo>
                    <a:pt x="672345" y="0"/>
                  </a:lnTo>
                  <a:lnTo>
                    <a:pt x="672345" y="411662"/>
                  </a:lnTo>
                  <a:lnTo>
                    <a:pt x="0" y="411662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136699" y="1127230"/>
            <a:ext cx="6642646" cy="3837320"/>
            <a:chOff x="0" y="0"/>
            <a:chExt cx="1749504" cy="101065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49503" cy="1010652"/>
            </a:xfrm>
            <a:custGeom>
              <a:avLst/>
              <a:gdLst/>
              <a:ahLst/>
              <a:cxnLst/>
              <a:rect l="l" t="t" r="r" b="b"/>
              <a:pathLst>
                <a:path w="1749503" h="1010652">
                  <a:moveTo>
                    <a:pt x="0" y="0"/>
                  </a:moveTo>
                  <a:lnTo>
                    <a:pt x="1749503" y="0"/>
                  </a:lnTo>
                  <a:lnTo>
                    <a:pt x="1749503" y="1010652"/>
                  </a:lnTo>
                  <a:lnTo>
                    <a:pt x="0" y="1010652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0228685" y="1221559"/>
            <a:ext cx="6419325" cy="3610870"/>
          </a:xfrm>
          <a:custGeom>
            <a:avLst/>
            <a:gdLst/>
            <a:ahLst/>
            <a:cxnLst/>
            <a:rect l="l" t="t" r="r" b="b"/>
            <a:pathLst>
              <a:path w="6419325" h="3610870">
                <a:moveTo>
                  <a:pt x="0" y="0"/>
                </a:moveTo>
                <a:lnTo>
                  <a:pt x="6419325" y="0"/>
                </a:lnTo>
                <a:lnTo>
                  <a:pt x="6419325" y="3610870"/>
                </a:lnTo>
                <a:lnTo>
                  <a:pt x="0" y="36108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0136699" y="6256492"/>
            <a:ext cx="6642646" cy="3748858"/>
            <a:chOff x="0" y="0"/>
            <a:chExt cx="1749504" cy="98735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49503" cy="987354"/>
            </a:xfrm>
            <a:custGeom>
              <a:avLst/>
              <a:gdLst/>
              <a:ahLst/>
              <a:cxnLst/>
              <a:rect l="l" t="t" r="r" b="b"/>
              <a:pathLst>
                <a:path w="1749503" h="987354">
                  <a:moveTo>
                    <a:pt x="0" y="0"/>
                  </a:moveTo>
                  <a:lnTo>
                    <a:pt x="1749503" y="0"/>
                  </a:lnTo>
                  <a:lnTo>
                    <a:pt x="1749503" y="987354"/>
                  </a:lnTo>
                  <a:lnTo>
                    <a:pt x="0" y="987354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0228685" y="6347046"/>
            <a:ext cx="6419325" cy="3579018"/>
          </a:xfrm>
          <a:custGeom>
            <a:avLst/>
            <a:gdLst/>
            <a:ahLst/>
            <a:cxnLst/>
            <a:rect l="l" t="t" r="r" b="b"/>
            <a:pathLst>
              <a:path w="6419325" h="3579018">
                <a:moveTo>
                  <a:pt x="0" y="0"/>
                </a:moveTo>
                <a:lnTo>
                  <a:pt x="6419325" y="0"/>
                </a:lnTo>
                <a:lnTo>
                  <a:pt x="6419325" y="3579018"/>
                </a:lnTo>
                <a:lnTo>
                  <a:pt x="0" y="35790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30" t="-1531" r="-530" b="-428"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1255434" y="6256492"/>
            <a:ext cx="6658027" cy="3748858"/>
            <a:chOff x="0" y="0"/>
            <a:chExt cx="1753555" cy="98735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753555" cy="987354"/>
            </a:xfrm>
            <a:custGeom>
              <a:avLst/>
              <a:gdLst/>
              <a:ahLst/>
              <a:cxnLst/>
              <a:rect l="l" t="t" r="r" b="b"/>
              <a:pathLst>
                <a:path w="1753555" h="987354">
                  <a:moveTo>
                    <a:pt x="0" y="0"/>
                  </a:moveTo>
                  <a:lnTo>
                    <a:pt x="1753555" y="0"/>
                  </a:lnTo>
                  <a:lnTo>
                    <a:pt x="1753555" y="987354"/>
                  </a:lnTo>
                  <a:lnTo>
                    <a:pt x="0" y="987354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367279" y="6391610"/>
            <a:ext cx="6424427" cy="3613740"/>
          </a:xfrm>
          <a:custGeom>
            <a:avLst/>
            <a:gdLst/>
            <a:ahLst/>
            <a:cxnLst/>
            <a:rect l="l" t="t" r="r" b="b"/>
            <a:pathLst>
              <a:path w="6424427" h="3613740">
                <a:moveTo>
                  <a:pt x="0" y="0"/>
                </a:moveTo>
                <a:lnTo>
                  <a:pt x="6424427" y="0"/>
                </a:lnTo>
                <a:lnTo>
                  <a:pt x="6424427" y="3613741"/>
                </a:lnTo>
                <a:lnTo>
                  <a:pt x="0" y="36137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793056" y="1487110"/>
            <a:ext cx="9067418" cy="4159272"/>
            <a:chOff x="0" y="0"/>
            <a:chExt cx="2388126" cy="109544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388127" cy="1095446"/>
            </a:xfrm>
            <a:custGeom>
              <a:avLst/>
              <a:gdLst/>
              <a:ahLst/>
              <a:cxnLst/>
              <a:rect l="l" t="t" r="r" b="b"/>
              <a:pathLst>
                <a:path w="2388127" h="1095446">
                  <a:moveTo>
                    <a:pt x="0" y="0"/>
                  </a:moveTo>
                  <a:lnTo>
                    <a:pt x="2388127" y="0"/>
                  </a:lnTo>
                  <a:lnTo>
                    <a:pt x="2388127" y="1095446"/>
                  </a:lnTo>
                  <a:lnTo>
                    <a:pt x="0" y="1095446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793056" y="119721"/>
            <a:ext cx="882140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Garet Book"/>
              </a:rPr>
              <a:t> Features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93056" y="1449010"/>
            <a:ext cx="9067418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Garet Book"/>
              </a:rPr>
              <a:t>The system will use face recognition and detection  to allow students to take their attendance by themselves.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93056" y="2296780"/>
            <a:ext cx="9067418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Garet Book"/>
              </a:rPr>
              <a:t>Provide options for teachers and administrators to take attendance for students either manually or with the help of face recognition and detection 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93056" y="3612568"/>
            <a:ext cx="9067418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Garet Book"/>
              </a:rPr>
              <a:t>The system will generate reports on attendance for individual students as well as the entire class.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93056" y="4537831"/>
            <a:ext cx="9067418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aret Book"/>
              </a:rPr>
              <a:t>Teachers and administrators will be able to view real-time visibility into attendance data.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190375" y="-36166"/>
            <a:ext cx="16230600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Tomorrow"/>
              </a:rPr>
              <a:t>Result and Conclusion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08531" y="514350"/>
            <a:ext cx="1192202" cy="9258300"/>
            <a:chOff x="0" y="0"/>
            <a:chExt cx="313995" cy="243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3995" cy="2438400"/>
            </a:xfrm>
            <a:custGeom>
              <a:avLst/>
              <a:gdLst/>
              <a:ahLst/>
              <a:cxnLst/>
              <a:rect l="l" t="t" r="r" b="b"/>
              <a:pathLst>
                <a:path w="313995" h="2438400">
                  <a:moveTo>
                    <a:pt x="0" y="0"/>
                  </a:moveTo>
                  <a:lnTo>
                    <a:pt x="313995" y="0"/>
                  </a:lnTo>
                  <a:lnTo>
                    <a:pt x="313995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704329" y="514350"/>
            <a:ext cx="1192202" cy="9258300"/>
            <a:chOff x="0" y="0"/>
            <a:chExt cx="313995" cy="2438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3995" cy="2438400"/>
            </a:xfrm>
            <a:custGeom>
              <a:avLst/>
              <a:gdLst/>
              <a:ahLst/>
              <a:cxnLst/>
              <a:rect l="l" t="t" r="r" b="b"/>
              <a:pathLst>
                <a:path w="313995" h="2438400">
                  <a:moveTo>
                    <a:pt x="0" y="0"/>
                  </a:moveTo>
                  <a:lnTo>
                    <a:pt x="313995" y="0"/>
                  </a:lnTo>
                  <a:lnTo>
                    <a:pt x="313995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129295" y="1774782"/>
            <a:ext cx="11047505" cy="11752664"/>
          </a:xfrm>
          <a:custGeom>
            <a:avLst/>
            <a:gdLst/>
            <a:ahLst/>
            <a:cxnLst/>
            <a:rect l="l" t="t" r="r" b="b"/>
            <a:pathLst>
              <a:path w="11047505" h="11752664">
                <a:moveTo>
                  <a:pt x="0" y="0"/>
                </a:moveTo>
                <a:lnTo>
                  <a:pt x="11047505" y="0"/>
                </a:lnTo>
                <a:lnTo>
                  <a:pt x="11047505" y="11752664"/>
                </a:lnTo>
                <a:lnTo>
                  <a:pt x="0" y="11752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9726183" y="1452830"/>
            <a:ext cx="7381369" cy="7381339"/>
            <a:chOff x="0" y="0"/>
            <a:chExt cx="6350025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4"/>
              <a:stretch>
                <a:fillRect l="-25236" r="-25236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583671" y="103462"/>
            <a:ext cx="15829968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Tomorrow"/>
              </a:rPr>
              <a:t>Conclusion &amp; Potential Features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3671" y="1323946"/>
            <a:ext cx="8643584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endParaRPr/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aret Book"/>
              </a:rPr>
              <a:t>The System is a powerful tool that can help streamline the education process.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83671" y="2977486"/>
            <a:ext cx="8643584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aret Book"/>
              </a:rPr>
              <a:t>The use of advanced biometric technology will help prevent fraud and cheating.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3671" y="4207267"/>
            <a:ext cx="8643584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aret Book"/>
              </a:rPr>
              <a:t>In the future, we plan to add more features to the system, such as personalized learning and AI-driven assessments.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3671" y="5927482"/>
            <a:ext cx="8643584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aret Book"/>
              </a:rPr>
              <a:t>We believe that this system has the potential to revolutionize education and make it more accessible and effective for everyone.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3671" y="7581022"/>
            <a:ext cx="8780059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aret Book"/>
              </a:rPr>
              <a:t>Mobile Compatibility: </a:t>
            </a:r>
          </a:p>
          <a:p>
            <a:pPr marL="1036320" lvl="2" indent="-345440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Garet Book"/>
              </a:rPr>
              <a:t>The system can be accessed through mobile devices for greater convenience.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980410" y="-1685680"/>
            <a:ext cx="1896900" cy="2554923"/>
            <a:chOff x="0" y="0"/>
            <a:chExt cx="499595" cy="6729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9595" cy="672901"/>
            </a:xfrm>
            <a:custGeom>
              <a:avLst/>
              <a:gdLst/>
              <a:ahLst/>
              <a:cxnLst/>
              <a:rect l="l" t="t" r="r" b="b"/>
              <a:pathLst>
                <a:path w="499595" h="672901">
                  <a:moveTo>
                    <a:pt x="0" y="0"/>
                  </a:moveTo>
                  <a:lnTo>
                    <a:pt x="499595" y="0"/>
                  </a:lnTo>
                  <a:lnTo>
                    <a:pt x="499595" y="672901"/>
                  </a:lnTo>
                  <a:lnTo>
                    <a:pt x="0" y="672901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91099" y="8741867"/>
            <a:ext cx="1896900" cy="2554923"/>
            <a:chOff x="0" y="0"/>
            <a:chExt cx="499595" cy="6729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9595" cy="672901"/>
            </a:xfrm>
            <a:custGeom>
              <a:avLst/>
              <a:gdLst/>
              <a:ahLst/>
              <a:cxnLst/>
              <a:rect l="l" t="t" r="r" b="b"/>
              <a:pathLst>
                <a:path w="499595" h="672901">
                  <a:moveTo>
                    <a:pt x="0" y="0"/>
                  </a:moveTo>
                  <a:lnTo>
                    <a:pt x="499595" y="0"/>
                  </a:lnTo>
                  <a:lnTo>
                    <a:pt x="499595" y="672901"/>
                  </a:lnTo>
                  <a:lnTo>
                    <a:pt x="0" y="672901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259300" y="2482059"/>
            <a:ext cx="1896900" cy="6259808"/>
            <a:chOff x="0" y="0"/>
            <a:chExt cx="499595" cy="164867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9595" cy="1648674"/>
            </a:xfrm>
            <a:custGeom>
              <a:avLst/>
              <a:gdLst/>
              <a:ahLst/>
              <a:cxnLst/>
              <a:rect l="l" t="t" r="r" b="b"/>
              <a:pathLst>
                <a:path w="499595" h="1648674">
                  <a:moveTo>
                    <a:pt x="0" y="0"/>
                  </a:moveTo>
                  <a:lnTo>
                    <a:pt x="499595" y="0"/>
                  </a:lnTo>
                  <a:lnTo>
                    <a:pt x="499595" y="1648674"/>
                  </a:lnTo>
                  <a:lnTo>
                    <a:pt x="0" y="1648674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3812083"/>
            <a:ext cx="16187556" cy="2386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51"/>
              </a:lnSpc>
            </a:pPr>
            <a:r>
              <a:rPr lang="en-US" sz="13894">
                <a:solidFill>
                  <a:srgbClr val="000000"/>
                </a:solidFill>
                <a:latin typeface="Tomorrow"/>
              </a:rPr>
              <a:t>THANK YOU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112950" y="6214591"/>
            <a:ext cx="6019056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Garet Book"/>
              </a:rPr>
              <a:t>Any questions?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940432" y="408433"/>
            <a:ext cx="13674043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Tomorrow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202818" y="2124144"/>
            <a:ext cx="11517216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Garet Book"/>
              </a:rPr>
              <a:t>Introduce the system and explain the purpose of the project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37309" y="1028700"/>
            <a:ext cx="11047505" cy="11752664"/>
          </a:xfrm>
          <a:custGeom>
            <a:avLst/>
            <a:gdLst/>
            <a:ahLst/>
            <a:cxnLst/>
            <a:rect l="l" t="t" r="r" b="b"/>
            <a:pathLst>
              <a:path w="11047505" h="11752664">
                <a:moveTo>
                  <a:pt x="0" y="0"/>
                </a:moveTo>
                <a:lnTo>
                  <a:pt x="11047504" y="0"/>
                </a:lnTo>
                <a:lnTo>
                  <a:pt x="11047504" y="11752664"/>
                </a:lnTo>
                <a:lnTo>
                  <a:pt x="0" y="11752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820466" y="2744232"/>
            <a:ext cx="7037174" cy="5657216"/>
            <a:chOff x="0" y="0"/>
            <a:chExt cx="1853412" cy="14899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53412" cy="1489966"/>
            </a:xfrm>
            <a:custGeom>
              <a:avLst/>
              <a:gdLst/>
              <a:ahLst/>
              <a:cxnLst/>
              <a:rect l="l" t="t" r="r" b="b"/>
              <a:pathLst>
                <a:path w="1853412" h="1489966">
                  <a:moveTo>
                    <a:pt x="0" y="0"/>
                  </a:moveTo>
                  <a:lnTo>
                    <a:pt x="1853412" y="0"/>
                  </a:lnTo>
                  <a:lnTo>
                    <a:pt x="1853412" y="1489966"/>
                  </a:lnTo>
                  <a:lnTo>
                    <a:pt x="0" y="1489966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027195" y="2999648"/>
            <a:ext cx="6576980" cy="5100392"/>
          </a:xfrm>
          <a:custGeom>
            <a:avLst/>
            <a:gdLst/>
            <a:ahLst/>
            <a:cxnLst/>
            <a:rect l="l" t="t" r="r" b="b"/>
            <a:pathLst>
              <a:path w="6576980" h="5100392">
                <a:moveTo>
                  <a:pt x="0" y="0"/>
                </a:moveTo>
                <a:lnTo>
                  <a:pt x="6576980" y="0"/>
                </a:lnTo>
                <a:lnTo>
                  <a:pt x="6576980" y="5100392"/>
                </a:lnTo>
                <a:lnTo>
                  <a:pt x="0" y="51003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71" b="-107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579124" y="92075"/>
            <a:ext cx="7811840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Tomorrow"/>
              </a:rPr>
              <a:t>Attendance and education system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291290" y="3213430"/>
            <a:ext cx="9701438" cy="529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32" lvl="1" indent="-334616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Garet Book"/>
              </a:rPr>
              <a:t>Attendance is a crucial aspect of education.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291290" y="7267872"/>
            <a:ext cx="9701438" cy="160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9" lvl="1" indent="-334645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Garet Book"/>
              </a:rPr>
              <a:t>In this presentation, we will explore our attendance system and its benefits and its components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291290" y="5707172"/>
            <a:ext cx="10105286" cy="106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9" lvl="1" indent="-334645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Garet Book"/>
              </a:rPr>
              <a:t>with technology enabling more accurate and efficient tracking of student attendance.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291290" y="4192946"/>
            <a:ext cx="10105286" cy="106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9" lvl="1" indent="-334645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Garet Book"/>
              </a:rPr>
              <a:t>attendance systems have become increasingly sophisticated.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866600" y="8776440"/>
            <a:ext cx="421400" cy="1940898"/>
            <a:chOff x="0" y="0"/>
            <a:chExt cx="110986" cy="5111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986" cy="511183"/>
            </a:xfrm>
            <a:custGeom>
              <a:avLst/>
              <a:gdLst/>
              <a:ahLst/>
              <a:cxnLst/>
              <a:rect l="l" t="t" r="r" b="b"/>
              <a:pathLst>
                <a:path w="110986" h="511183">
                  <a:moveTo>
                    <a:pt x="0" y="0"/>
                  </a:moveTo>
                  <a:lnTo>
                    <a:pt x="110986" y="0"/>
                  </a:lnTo>
                  <a:lnTo>
                    <a:pt x="110986" y="511183"/>
                  </a:lnTo>
                  <a:lnTo>
                    <a:pt x="0" y="511183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09361" y="481541"/>
            <a:ext cx="1462375" cy="1293198"/>
          </a:xfrm>
          <a:custGeom>
            <a:avLst/>
            <a:gdLst/>
            <a:ahLst/>
            <a:cxnLst/>
            <a:rect l="l" t="t" r="r" b="b"/>
            <a:pathLst>
              <a:path w="1462375" h="1293198">
                <a:moveTo>
                  <a:pt x="0" y="0"/>
                </a:moveTo>
                <a:lnTo>
                  <a:pt x="1462375" y="0"/>
                </a:lnTo>
                <a:lnTo>
                  <a:pt x="1462375" y="1293198"/>
                </a:lnTo>
                <a:lnTo>
                  <a:pt x="0" y="1293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542983" y="-792768"/>
            <a:ext cx="3867912" cy="4114800"/>
          </a:xfrm>
          <a:custGeom>
            <a:avLst/>
            <a:gdLst/>
            <a:ahLst/>
            <a:cxnLst/>
            <a:rect l="l" t="t" r="r" b="b"/>
            <a:pathLst>
              <a:path w="3867912" h="4114800">
                <a:moveTo>
                  <a:pt x="0" y="0"/>
                </a:moveTo>
                <a:lnTo>
                  <a:pt x="3867912" y="0"/>
                </a:lnTo>
                <a:lnTo>
                  <a:pt x="3867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09361" y="2174789"/>
            <a:ext cx="4975670" cy="873875"/>
            <a:chOff x="0" y="0"/>
            <a:chExt cx="1310465" cy="23015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10465" cy="230156"/>
            </a:xfrm>
            <a:custGeom>
              <a:avLst/>
              <a:gdLst/>
              <a:ahLst/>
              <a:cxnLst/>
              <a:rect l="l" t="t" r="r" b="b"/>
              <a:pathLst>
                <a:path w="1310465" h="230156">
                  <a:moveTo>
                    <a:pt x="0" y="0"/>
                  </a:moveTo>
                  <a:lnTo>
                    <a:pt x="1310465" y="0"/>
                  </a:lnTo>
                  <a:lnTo>
                    <a:pt x="1310465" y="230156"/>
                  </a:lnTo>
                  <a:lnTo>
                    <a:pt x="0" y="230156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144000" y="2174789"/>
            <a:ext cx="4975670" cy="873875"/>
            <a:chOff x="0" y="0"/>
            <a:chExt cx="1310465" cy="23015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10465" cy="230156"/>
            </a:xfrm>
            <a:custGeom>
              <a:avLst/>
              <a:gdLst/>
              <a:ahLst/>
              <a:cxnLst/>
              <a:rect l="l" t="t" r="r" b="b"/>
              <a:pathLst>
                <a:path w="1310465" h="230156">
                  <a:moveTo>
                    <a:pt x="0" y="0"/>
                  </a:moveTo>
                  <a:lnTo>
                    <a:pt x="1310465" y="0"/>
                  </a:lnTo>
                  <a:lnTo>
                    <a:pt x="1310465" y="230156"/>
                  </a:lnTo>
                  <a:lnTo>
                    <a:pt x="0" y="230156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207705" y="268288"/>
            <a:ext cx="11872590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Garet Book"/>
              </a:rPr>
              <a:t>Problems vs Solutions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12412" y="2262159"/>
            <a:ext cx="349709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Garet Book"/>
              </a:rPr>
              <a:t>Problems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59234" y="2262159"/>
            <a:ext cx="3856002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Garet Book"/>
              </a:rPr>
              <a:t>Solutions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12412" y="3393727"/>
            <a:ext cx="7980552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Garet Book"/>
              </a:rPr>
              <a:t>Traditional attendance are time-consuming and error-prone.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320988" y="3393727"/>
            <a:ext cx="8483860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Garet Book"/>
              </a:rPr>
              <a:t>Develop an attendance system that provide an efficient and reliable way to manage attendance.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12412" y="8149877"/>
            <a:ext cx="7980552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Garet Book"/>
              </a:rPr>
              <a:t>Traditional methods such as roll-call or sign-in sheets can be prone to errors.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12412" y="6547700"/>
            <a:ext cx="7980552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Garet Book"/>
              </a:rPr>
              <a:t>Instructors may have to spend valuable class time taking attendance manually.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12412" y="4911377"/>
            <a:ext cx="7980552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Garet Book"/>
              </a:rPr>
              <a:t>impact on the success of an educational environment.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320988" y="8149877"/>
            <a:ext cx="8483860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Garet Book"/>
              </a:rPr>
              <a:t>Improve attendance rates and lead to better student outcomes.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320988" y="6547700"/>
            <a:ext cx="8483860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Garet Book"/>
              </a:rPr>
              <a:t>Streamline attendance tracking and reduce errors.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259234" y="4911377"/>
            <a:ext cx="8545613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Garet Book"/>
              </a:rPr>
              <a:t>Technologies such as facial recognition and face detection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9204" y="156347"/>
            <a:ext cx="6604106" cy="4111655"/>
            <a:chOff x="0" y="0"/>
            <a:chExt cx="1739353" cy="10829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9353" cy="1082905"/>
            </a:xfrm>
            <a:custGeom>
              <a:avLst/>
              <a:gdLst/>
              <a:ahLst/>
              <a:cxnLst/>
              <a:rect l="l" t="t" r="r" b="b"/>
              <a:pathLst>
                <a:path w="1739353" h="1082905">
                  <a:moveTo>
                    <a:pt x="0" y="0"/>
                  </a:moveTo>
                  <a:lnTo>
                    <a:pt x="1739353" y="0"/>
                  </a:lnTo>
                  <a:lnTo>
                    <a:pt x="1739353" y="1082905"/>
                  </a:lnTo>
                  <a:lnTo>
                    <a:pt x="0" y="1082905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7218" y="4984437"/>
            <a:ext cx="7764961" cy="4922946"/>
            <a:chOff x="0" y="0"/>
            <a:chExt cx="2045093" cy="12965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45093" cy="1296579"/>
            </a:xfrm>
            <a:custGeom>
              <a:avLst/>
              <a:gdLst/>
              <a:ahLst/>
              <a:cxnLst/>
              <a:rect l="l" t="t" r="r" b="b"/>
              <a:pathLst>
                <a:path w="2045093" h="1296579">
                  <a:moveTo>
                    <a:pt x="0" y="0"/>
                  </a:moveTo>
                  <a:lnTo>
                    <a:pt x="2045093" y="0"/>
                  </a:lnTo>
                  <a:lnTo>
                    <a:pt x="2045093" y="1296579"/>
                  </a:lnTo>
                  <a:lnTo>
                    <a:pt x="0" y="1296579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40876" y="5143500"/>
            <a:ext cx="7529316" cy="4610574"/>
          </a:xfrm>
          <a:custGeom>
            <a:avLst/>
            <a:gdLst/>
            <a:ahLst/>
            <a:cxnLst/>
            <a:rect l="l" t="t" r="r" b="b"/>
            <a:pathLst>
              <a:path w="7529316" h="4610574">
                <a:moveTo>
                  <a:pt x="0" y="0"/>
                </a:moveTo>
                <a:lnTo>
                  <a:pt x="7529317" y="0"/>
                </a:lnTo>
                <a:lnTo>
                  <a:pt x="7529317" y="4610574"/>
                </a:lnTo>
                <a:lnTo>
                  <a:pt x="0" y="46105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435" b="-4435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9770186" y="156347"/>
            <a:ext cx="6604106" cy="4111655"/>
            <a:chOff x="0" y="0"/>
            <a:chExt cx="1739353" cy="108290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39353" cy="1082905"/>
            </a:xfrm>
            <a:custGeom>
              <a:avLst/>
              <a:gdLst/>
              <a:ahLst/>
              <a:cxnLst/>
              <a:rect l="l" t="t" r="r" b="b"/>
              <a:pathLst>
                <a:path w="1739353" h="1082905">
                  <a:moveTo>
                    <a:pt x="0" y="0"/>
                  </a:moveTo>
                  <a:lnTo>
                    <a:pt x="1739353" y="0"/>
                  </a:lnTo>
                  <a:lnTo>
                    <a:pt x="1739353" y="1082905"/>
                  </a:lnTo>
                  <a:lnTo>
                    <a:pt x="0" y="1082905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770186" y="4984437"/>
            <a:ext cx="7764961" cy="4922946"/>
            <a:chOff x="0" y="0"/>
            <a:chExt cx="2045093" cy="129657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45093" cy="1296579"/>
            </a:xfrm>
            <a:custGeom>
              <a:avLst/>
              <a:gdLst/>
              <a:ahLst/>
              <a:cxnLst/>
              <a:rect l="l" t="t" r="r" b="b"/>
              <a:pathLst>
                <a:path w="2045093" h="1296579">
                  <a:moveTo>
                    <a:pt x="0" y="0"/>
                  </a:moveTo>
                  <a:lnTo>
                    <a:pt x="2045093" y="0"/>
                  </a:lnTo>
                  <a:lnTo>
                    <a:pt x="2045093" y="1296579"/>
                  </a:lnTo>
                  <a:lnTo>
                    <a:pt x="0" y="1296579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9821858" y="5143500"/>
            <a:ext cx="7607685" cy="4610574"/>
          </a:xfrm>
          <a:custGeom>
            <a:avLst/>
            <a:gdLst/>
            <a:ahLst/>
            <a:cxnLst/>
            <a:rect l="l" t="t" r="r" b="b"/>
            <a:pathLst>
              <a:path w="7607685" h="4610574">
                <a:moveTo>
                  <a:pt x="0" y="0"/>
                </a:moveTo>
                <a:lnTo>
                  <a:pt x="7607685" y="0"/>
                </a:lnTo>
                <a:lnTo>
                  <a:pt x="7607685" y="4610574"/>
                </a:lnTo>
                <a:lnTo>
                  <a:pt x="0" y="46105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7337" b="-6416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40876" y="22997"/>
            <a:ext cx="6311558" cy="243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Garet Book"/>
              </a:rPr>
              <a:t>Traditional</a:t>
            </a:r>
          </a:p>
          <a:p>
            <a:pPr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Garet Book"/>
              </a:rPr>
              <a:t> Attendance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0" y="2890496"/>
            <a:ext cx="679331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aret Book"/>
              </a:rPr>
              <a:t>Traditional attendance is time-consuming and inefficient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821858" y="22997"/>
            <a:ext cx="6311558" cy="243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Garet Book"/>
              </a:rPr>
              <a:t>Modern</a:t>
            </a:r>
          </a:p>
          <a:p>
            <a:pPr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Garet Book"/>
              </a:rPr>
              <a:t> Attendance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580982" y="2760321"/>
            <a:ext cx="6793310" cy="1362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Garet Book"/>
              </a:rPr>
              <a:t>Automated and easier attendance methods are much faster and more efficient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466333" y="-69332"/>
            <a:ext cx="16230600" cy="2806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Tomorrow"/>
              </a:rPr>
              <a:t>overview of the attendance system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27089" y="6508572"/>
            <a:ext cx="6701759" cy="6324024"/>
          </a:xfrm>
          <a:custGeom>
            <a:avLst/>
            <a:gdLst/>
            <a:ahLst/>
            <a:cxnLst/>
            <a:rect l="l" t="t" r="r" b="b"/>
            <a:pathLst>
              <a:path w="6701759" h="6324024">
                <a:moveTo>
                  <a:pt x="0" y="0"/>
                </a:moveTo>
                <a:lnTo>
                  <a:pt x="6701760" y="0"/>
                </a:lnTo>
                <a:lnTo>
                  <a:pt x="6701760" y="6324024"/>
                </a:lnTo>
                <a:lnTo>
                  <a:pt x="0" y="6324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19169" y="1168194"/>
            <a:ext cx="9695808" cy="8986922"/>
            <a:chOff x="0" y="0"/>
            <a:chExt cx="2553628" cy="23669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53628" cy="2366926"/>
            </a:xfrm>
            <a:custGeom>
              <a:avLst/>
              <a:gdLst/>
              <a:ahLst/>
              <a:cxnLst/>
              <a:rect l="l" t="t" r="r" b="b"/>
              <a:pathLst>
                <a:path w="2553628" h="2366926">
                  <a:moveTo>
                    <a:pt x="0" y="0"/>
                  </a:moveTo>
                  <a:lnTo>
                    <a:pt x="2553628" y="0"/>
                  </a:lnTo>
                  <a:lnTo>
                    <a:pt x="2553628" y="2366926"/>
                  </a:lnTo>
                  <a:lnTo>
                    <a:pt x="0" y="2366926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410905" y="-280963"/>
            <a:ext cx="3822414" cy="4066398"/>
          </a:xfrm>
          <a:custGeom>
            <a:avLst/>
            <a:gdLst/>
            <a:ahLst/>
            <a:cxnLst/>
            <a:rect l="l" t="t" r="r" b="b"/>
            <a:pathLst>
              <a:path w="3822414" h="4066398">
                <a:moveTo>
                  <a:pt x="0" y="0"/>
                </a:moveTo>
                <a:lnTo>
                  <a:pt x="3822414" y="0"/>
                </a:lnTo>
                <a:lnTo>
                  <a:pt x="3822414" y="4066398"/>
                </a:lnTo>
                <a:lnTo>
                  <a:pt x="0" y="40663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567430" y="3342164"/>
            <a:ext cx="7404140" cy="5022860"/>
            <a:chOff x="0" y="0"/>
            <a:chExt cx="1950061" cy="132289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50061" cy="1322893"/>
            </a:xfrm>
            <a:custGeom>
              <a:avLst/>
              <a:gdLst/>
              <a:ahLst/>
              <a:cxnLst/>
              <a:rect l="l" t="t" r="r" b="b"/>
              <a:pathLst>
                <a:path w="1950061" h="1322893">
                  <a:moveTo>
                    <a:pt x="0" y="0"/>
                  </a:moveTo>
                  <a:lnTo>
                    <a:pt x="1950061" y="0"/>
                  </a:lnTo>
                  <a:lnTo>
                    <a:pt x="1950061" y="1322893"/>
                  </a:lnTo>
                  <a:lnTo>
                    <a:pt x="0" y="1322893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621167" y="3449481"/>
            <a:ext cx="7264253" cy="4793988"/>
          </a:xfrm>
          <a:custGeom>
            <a:avLst/>
            <a:gdLst/>
            <a:ahLst/>
            <a:cxnLst/>
            <a:rect l="l" t="t" r="r" b="b"/>
            <a:pathLst>
              <a:path w="7264253" h="4793988">
                <a:moveTo>
                  <a:pt x="0" y="0"/>
                </a:moveTo>
                <a:lnTo>
                  <a:pt x="7264253" y="0"/>
                </a:lnTo>
                <a:lnTo>
                  <a:pt x="7264253" y="4793989"/>
                </a:lnTo>
                <a:lnTo>
                  <a:pt x="0" y="47939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1391485"/>
            <a:ext cx="9777024" cy="1571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78"/>
              </a:lnSpc>
            </a:pPr>
            <a:r>
              <a:rPr lang="en-US" sz="4984">
                <a:solidFill>
                  <a:srgbClr val="000000"/>
                </a:solidFill>
                <a:latin typeface="Garet Book"/>
              </a:rPr>
              <a:t>System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Garet Book"/>
              </a:rPr>
              <a:t> Overview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8360" y="3016473"/>
            <a:ext cx="9006412" cy="246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Garet Book"/>
              </a:rPr>
              <a:t>At a high level, our attendance system works by using advanced facial recognition technology. 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Garet Book"/>
            </a:endParaRP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Garet Book"/>
              </a:rPr>
              <a:t>Our attendance system includes: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Garet Book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33364" y="5421853"/>
            <a:ext cx="8811408" cy="1362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Garet Book"/>
              </a:rPr>
              <a:t>Facial recognition technology:</a:t>
            </a:r>
          </a:p>
          <a:p>
            <a:pPr marL="1122681" lvl="2" indent="-374227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Garet Book"/>
              </a:rPr>
              <a:t>Using face detection and recognition methods 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7015222"/>
            <a:ext cx="8816072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Garet Book"/>
              </a:rPr>
              <a:t>Real-Time tracking:</a:t>
            </a:r>
          </a:p>
          <a:p>
            <a:pPr marL="1122681" lvl="2" indent="-374227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Garet Book"/>
              </a:rPr>
              <a:t>Helps in addressing absences immediately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8307874"/>
            <a:ext cx="8816072" cy="1362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Garet Book"/>
              </a:rPr>
              <a:t>Automated attendance:</a:t>
            </a:r>
          </a:p>
          <a:p>
            <a:pPr marL="1122681" lvl="2" indent="-374227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Garet Book"/>
              </a:rPr>
              <a:t>Improves attendance accuracy and efficiency.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27089" y="6508572"/>
            <a:ext cx="6701759" cy="6324024"/>
          </a:xfrm>
          <a:custGeom>
            <a:avLst/>
            <a:gdLst/>
            <a:ahLst/>
            <a:cxnLst/>
            <a:rect l="l" t="t" r="r" b="b"/>
            <a:pathLst>
              <a:path w="6701759" h="6324024">
                <a:moveTo>
                  <a:pt x="0" y="0"/>
                </a:moveTo>
                <a:lnTo>
                  <a:pt x="6701760" y="0"/>
                </a:lnTo>
                <a:lnTo>
                  <a:pt x="6701760" y="6324024"/>
                </a:lnTo>
                <a:lnTo>
                  <a:pt x="0" y="6324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6581" y="1752236"/>
            <a:ext cx="9582385" cy="6984616"/>
            <a:chOff x="0" y="0"/>
            <a:chExt cx="2523756" cy="18395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23756" cy="1839569"/>
            </a:xfrm>
            <a:custGeom>
              <a:avLst/>
              <a:gdLst/>
              <a:ahLst/>
              <a:cxnLst/>
              <a:rect l="l" t="t" r="r" b="b"/>
              <a:pathLst>
                <a:path w="2523756" h="1839569">
                  <a:moveTo>
                    <a:pt x="0" y="0"/>
                  </a:moveTo>
                  <a:lnTo>
                    <a:pt x="2523756" y="0"/>
                  </a:lnTo>
                  <a:lnTo>
                    <a:pt x="2523756" y="1839569"/>
                  </a:lnTo>
                  <a:lnTo>
                    <a:pt x="0" y="1839569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410905" y="-280963"/>
            <a:ext cx="3822414" cy="4066398"/>
          </a:xfrm>
          <a:custGeom>
            <a:avLst/>
            <a:gdLst/>
            <a:ahLst/>
            <a:cxnLst/>
            <a:rect l="l" t="t" r="r" b="b"/>
            <a:pathLst>
              <a:path w="3822414" h="4066398">
                <a:moveTo>
                  <a:pt x="0" y="0"/>
                </a:moveTo>
                <a:lnTo>
                  <a:pt x="3822414" y="0"/>
                </a:lnTo>
                <a:lnTo>
                  <a:pt x="3822414" y="4066398"/>
                </a:lnTo>
                <a:lnTo>
                  <a:pt x="0" y="40663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004258" y="2972131"/>
            <a:ext cx="8181235" cy="4730206"/>
            <a:chOff x="0" y="0"/>
            <a:chExt cx="2154728" cy="124581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54728" cy="1245816"/>
            </a:xfrm>
            <a:custGeom>
              <a:avLst/>
              <a:gdLst/>
              <a:ahLst/>
              <a:cxnLst/>
              <a:rect l="l" t="t" r="r" b="b"/>
              <a:pathLst>
                <a:path w="2154728" h="1245816">
                  <a:moveTo>
                    <a:pt x="0" y="0"/>
                  </a:moveTo>
                  <a:lnTo>
                    <a:pt x="2154728" y="0"/>
                  </a:lnTo>
                  <a:lnTo>
                    <a:pt x="2154728" y="1245816"/>
                  </a:lnTo>
                  <a:lnTo>
                    <a:pt x="0" y="1245816"/>
                  </a:lnTo>
                  <a:close/>
                </a:path>
              </a:pathLst>
            </a:custGeom>
            <a:solidFill>
              <a:srgbClr val="9F9F9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004258" y="3052669"/>
            <a:ext cx="8099770" cy="4553996"/>
          </a:xfrm>
          <a:custGeom>
            <a:avLst/>
            <a:gdLst/>
            <a:ahLst/>
            <a:cxnLst/>
            <a:rect l="l" t="t" r="r" b="b"/>
            <a:pathLst>
              <a:path w="8099770" h="4553996">
                <a:moveTo>
                  <a:pt x="0" y="0"/>
                </a:moveTo>
                <a:lnTo>
                  <a:pt x="8099770" y="0"/>
                </a:lnTo>
                <a:lnTo>
                  <a:pt x="8099770" y="4553996"/>
                </a:lnTo>
                <a:lnTo>
                  <a:pt x="0" y="45539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0" y="2104133"/>
            <a:ext cx="9582385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Garet Book"/>
              </a:rPr>
              <a:t>Streamline processing:</a:t>
            </a:r>
          </a:p>
          <a:p>
            <a:pPr marL="1209039" lvl="2" indent="-403013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Garet Book"/>
              </a:rPr>
              <a:t>Reduce paperwork in attendance record-keeping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0" y="4028768"/>
            <a:ext cx="9582385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Garet Book"/>
              </a:rPr>
              <a:t>Complete education system:</a:t>
            </a:r>
          </a:p>
          <a:p>
            <a:pPr marL="1209039" lvl="2" indent="-403013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Garet Book"/>
              </a:rPr>
              <a:t>Integrated environment for education and its features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0" y="5744032"/>
            <a:ext cx="9582385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Garet Book"/>
              </a:rPr>
              <a:t>Course management:</a:t>
            </a:r>
          </a:p>
          <a:p>
            <a:pPr marL="1209039" lvl="2" indent="-403013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Garet Book"/>
              </a:rPr>
              <a:t>Tools for monitoring courses and navigate its content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5541" y="7549515"/>
            <a:ext cx="9582385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Garet Book"/>
              </a:rPr>
              <a:t>Easy to navigate interface:</a:t>
            </a:r>
          </a:p>
          <a:p>
            <a:pPr marL="1209039" lvl="2" indent="-403013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Garet Book"/>
              </a:rPr>
              <a:t>Well developed interface with defined routes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936</Words>
  <Application>Microsoft Office PowerPoint</Application>
  <PresentationFormat>Custom</PresentationFormat>
  <Paragraphs>160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Garet Book</vt:lpstr>
      <vt:lpstr>Tomorrow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AttendSense</dc:title>
  <cp:lastModifiedBy>abdelrahman</cp:lastModifiedBy>
  <cp:revision>2</cp:revision>
  <dcterms:created xsi:type="dcterms:W3CDTF">2006-08-16T00:00:00Z</dcterms:created>
  <dcterms:modified xsi:type="dcterms:W3CDTF">2023-06-14T00:28:55Z</dcterms:modified>
  <dc:identifier>DAFldxSFv9A</dc:identifier>
</cp:coreProperties>
</file>